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64" r:id="rId2"/>
    <p:sldId id="265" r:id="rId3"/>
    <p:sldId id="266" r:id="rId4"/>
    <p:sldId id="267" r:id="rId5"/>
    <p:sldId id="289" r:id="rId6"/>
    <p:sldId id="290" r:id="rId7"/>
    <p:sldId id="291" r:id="rId8"/>
    <p:sldId id="268" r:id="rId9"/>
    <p:sldId id="269" r:id="rId10"/>
    <p:sldId id="256" r:id="rId11"/>
    <p:sldId id="257" r:id="rId12"/>
    <p:sldId id="274" r:id="rId13"/>
    <p:sldId id="301" r:id="rId14"/>
    <p:sldId id="292" r:id="rId15"/>
    <p:sldId id="296" r:id="rId16"/>
    <p:sldId id="297" r:id="rId17"/>
    <p:sldId id="298" r:id="rId18"/>
    <p:sldId id="300" r:id="rId19"/>
    <p:sldId id="279" r:id="rId20"/>
    <p:sldId id="294" r:id="rId21"/>
    <p:sldId id="270" r:id="rId22"/>
    <p:sldId id="271" r:id="rId23"/>
    <p:sldId id="272" r:id="rId24"/>
    <p:sldId id="273" r:id="rId25"/>
    <p:sldId id="276" r:id="rId26"/>
    <p:sldId id="277" r:id="rId27"/>
    <p:sldId id="278" r:id="rId28"/>
    <p:sldId id="280" r:id="rId29"/>
    <p:sldId id="281" r:id="rId30"/>
    <p:sldId id="282" r:id="rId31"/>
    <p:sldId id="283" r:id="rId32"/>
    <p:sldId id="302" r:id="rId33"/>
    <p:sldId id="304" r:id="rId34"/>
    <p:sldId id="284" r:id="rId35"/>
    <p:sldId id="303" r:id="rId36"/>
    <p:sldId id="309" r:id="rId37"/>
    <p:sldId id="307" r:id="rId38"/>
    <p:sldId id="308" r:id="rId39"/>
    <p:sldId id="285" r:id="rId40"/>
    <p:sldId id="286" r:id="rId41"/>
    <p:sldId id="287" r:id="rId42"/>
    <p:sldId id="306" r:id="rId43"/>
    <p:sldId id="28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publications\gate%20graphs!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publications\gate%20graphs!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>
        <c:manualLayout>
          <c:layoutTarget val="inner"/>
          <c:xMode val="edge"/>
          <c:yMode val="edge"/>
          <c:x val="0.31189510209528892"/>
          <c:y val="6.0416666666667104E-2"/>
          <c:w val="0.65703145157703613"/>
          <c:h val="0.87916666666666654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2AE24D"/>
            </a:solidFill>
          </c:spPr>
          <c:val>
            <c:numRef>
              <c:f>Sheet1!$A$165:$A$168</c:f>
              <c:numCache>
                <c:formatCode>General</c:formatCode>
                <c:ptCount val="4"/>
                <c:pt idx="0">
                  <c:v>1.0000000000000041E-3</c:v>
                </c:pt>
                <c:pt idx="1">
                  <c:v>1.0000000000000083E-2</c:v>
                </c:pt>
                <c:pt idx="2">
                  <c:v>2.0000000000000052E-2</c:v>
                </c:pt>
                <c:pt idx="3">
                  <c:v>0.22500000000000117</c:v>
                </c:pt>
              </c:numCache>
            </c:numRef>
          </c:val>
        </c:ser>
        <c:shape val="box"/>
        <c:axId val="74967680"/>
        <c:axId val="75698560"/>
        <c:axId val="0"/>
      </c:bar3DChart>
      <c:catAx>
        <c:axId val="74967680"/>
        <c:scaling>
          <c:orientation val="minMax"/>
        </c:scaling>
        <c:delete val="1"/>
        <c:axPos val="b"/>
        <c:tickLblPos val="none"/>
        <c:crossAx val="75698560"/>
        <c:crosses val="autoZero"/>
        <c:auto val="1"/>
        <c:lblAlgn val="ctr"/>
        <c:lblOffset val="100"/>
      </c:catAx>
      <c:valAx>
        <c:axId val="7569856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b="1" dirty="0" smtClean="0">
                    <a:latin typeface="Times New Roman" pitchFamily="18" charset="0"/>
                    <a:cs typeface="Times New Roman" pitchFamily="18" charset="0"/>
                  </a:rPr>
                  <a:t>ΔA</a:t>
                </a:r>
                <a:endParaRPr lang="en-US" sz="1200" b="1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4.4916447944007558E-2"/>
              <c:y val="0.40282644356955627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4967680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AngAx val="1"/>
    </c:view3D>
    <c:plotArea>
      <c:layout>
        <c:manualLayout>
          <c:layoutTarget val="inner"/>
          <c:xMode val="edge"/>
          <c:yMode val="edge"/>
          <c:x val="0.32605455568053998"/>
          <c:y val="6.2491167842774024E-2"/>
          <c:w val="0.64338957630296212"/>
          <c:h val="0.87501766431445205"/>
        </c:manualLayout>
      </c:layout>
      <c:bar3DChart>
        <c:barDir val="col"/>
        <c:grouping val="clustered"/>
        <c:ser>
          <c:idx val="0"/>
          <c:order val="0"/>
          <c:dPt>
            <c:idx val="0"/>
            <c:spPr>
              <a:solidFill>
                <a:srgbClr val="3366FF"/>
              </a:solidFill>
            </c:spPr>
          </c:dPt>
          <c:dPt>
            <c:idx val="1"/>
            <c:spPr>
              <a:solidFill>
                <a:srgbClr val="3366FF"/>
              </a:solidFill>
            </c:spPr>
          </c:dPt>
          <c:dPt>
            <c:idx val="2"/>
            <c:spPr>
              <a:solidFill>
                <a:srgbClr val="3366FF"/>
              </a:solidFill>
            </c:spPr>
          </c:dPt>
          <c:dPt>
            <c:idx val="3"/>
            <c:spPr>
              <a:solidFill>
                <a:srgbClr val="3366FF"/>
              </a:solidFill>
            </c:spPr>
          </c:dPt>
          <c:val>
            <c:numRef>
              <c:f>Sheet1!$A$54:$A$57</c:f>
              <c:numCache>
                <c:formatCode>General</c:formatCode>
                <c:ptCount val="4"/>
                <c:pt idx="0">
                  <c:v>3.500000000000001E-2</c:v>
                </c:pt>
                <c:pt idx="1">
                  <c:v>0.57099999999999995</c:v>
                </c:pt>
                <c:pt idx="2">
                  <c:v>0.56899999999999995</c:v>
                </c:pt>
                <c:pt idx="3">
                  <c:v>0.51600000000000001</c:v>
                </c:pt>
              </c:numCache>
            </c:numRef>
          </c:val>
        </c:ser>
        <c:shape val="box"/>
        <c:axId val="78500992"/>
        <c:axId val="78502528"/>
        <c:axId val="0"/>
      </c:bar3DChart>
      <c:catAx>
        <c:axId val="78500992"/>
        <c:scaling>
          <c:orientation val="minMax"/>
        </c:scaling>
        <c:delete val="1"/>
        <c:axPos val="b"/>
        <c:tickLblPos val="none"/>
        <c:crossAx val="78502528"/>
        <c:crosses val="autoZero"/>
        <c:auto val="1"/>
        <c:lblAlgn val="ctr"/>
        <c:lblOffset val="100"/>
      </c:catAx>
      <c:valAx>
        <c:axId val="7850252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200" dirty="0" smtClean="0">
                    <a:latin typeface="Times New Roman"/>
                    <a:cs typeface="Times New Roman"/>
                  </a:rPr>
                  <a:t>ΔA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4.1561242344706907E-2"/>
              <c:y val="0.36619335083114579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78500992"/>
        <c:crosses val="autoZero"/>
        <c:crossBetween val="between"/>
        <c:majorUnit val="0.2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9BAB8-D847-4147-8AF5-E62315F1C16F}" type="doc">
      <dgm:prSet loTypeId="urn:microsoft.com/office/officeart/2005/8/layout/arrow2" loCatId="process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F9A308E-6BBE-42C6-91D2-2115630E8A86}">
      <dgm:prSet phldrT="[Text]"/>
      <dgm:spPr/>
      <dgm:t>
        <a:bodyPr/>
        <a:lstStyle/>
        <a:p>
          <a:endParaRPr lang="en-US" dirty="0"/>
        </a:p>
      </dgm:t>
    </dgm:pt>
    <dgm:pt modelId="{02CFE4DB-5F96-4DD1-A34E-68E21B0017F8}" type="sibTrans" cxnId="{0600E3F3-4FC1-4106-8B96-F39F11A6F762}">
      <dgm:prSet/>
      <dgm:spPr/>
      <dgm:t>
        <a:bodyPr/>
        <a:lstStyle/>
        <a:p>
          <a:endParaRPr lang="en-US"/>
        </a:p>
      </dgm:t>
    </dgm:pt>
    <dgm:pt modelId="{2865A97C-994B-43B7-9D56-0F07D29D9166}" type="parTrans" cxnId="{0600E3F3-4FC1-4106-8B96-F39F11A6F762}">
      <dgm:prSet/>
      <dgm:spPr/>
      <dgm:t>
        <a:bodyPr/>
        <a:lstStyle/>
        <a:p>
          <a:endParaRPr lang="en-US"/>
        </a:p>
      </dgm:t>
    </dgm:pt>
    <dgm:pt modelId="{26C30FB7-E357-427B-AD70-5BB53FE90849}" type="pres">
      <dgm:prSet presAssocID="{CCA9BAB8-D847-4147-8AF5-E62315F1C16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E75CA680-29A5-4146-91A3-8F3EE8D53499}" type="pres">
      <dgm:prSet presAssocID="{CCA9BAB8-D847-4147-8AF5-E62315F1C16F}" presName="arrow" presStyleLbl="bgShp" presStyleIdx="0" presStyleCnt="1" custAng="2693899" custScaleX="60162" custScaleY="71151" custLinFactNeighborX="-14017"/>
      <dgm:spPr/>
    </dgm:pt>
    <dgm:pt modelId="{8DBB5115-A640-4257-B894-A9ABFBEA2621}" type="pres">
      <dgm:prSet presAssocID="{CCA9BAB8-D847-4147-8AF5-E62315F1C16F}" presName="arrowDiagram1" presStyleCnt="0">
        <dgm:presLayoutVars>
          <dgm:bulletEnabled val="1"/>
        </dgm:presLayoutVars>
      </dgm:prSet>
      <dgm:spPr/>
    </dgm:pt>
    <dgm:pt modelId="{33D895C2-949A-4C48-93DF-748E87BE54A7}" type="pres">
      <dgm:prSet presAssocID="{8F9A308E-6BBE-42C6-91D2-2115630E8A86}" presName="bullet1" presStyleLbl="node1" presStyleIdx="0" presStyleCnt="1" custLinFactX="-100000" custLinFactY="100000" custLinFactNeighborX="-168790" custLinFactNeighborY="181748"/>
      <dgm:spPr/>
    </dgm:pt>
    <dgm:pt modelId="{3C4B6A77-8761-4692-AE7C-8D7BF88C12E9}" type="pres">
      <dgm:prSet presAssocID="{8F9A308E-6BBE-42C6-91D2-2115630E8A86}" presName="textBox1" presStyleLbl="revTx" presStyleIdx="0" presStyleCnt="1" custLinFactNeighborX="-9546" custLinFactNeighborY="245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0600E3F3-4FC1-4106-8B96-F39F11A6F762}" srcId="{CCA9BAB8-D847-4147-8AF5-E62315F1C16F}" destId="{8F9A308E-6BBE-42C6-91D2-2115630E8A86}" srcOrd="0" destOrd="0" parTransId="{2865A97C-994B-43B7-9D56-0F07D29D9166}" sibTransId="{02CFE4DB-5F96-4DD1-A34E-68E21B0017F8}"/>
    <dgm:cxn modelId="{935FE28D-2916-44F8-A972-C054EB0070C7}" type="presOf" srcId="{8F9A308E-6BBE-42C6-91D2-2115630E8A86}" destId="{3C4B6A77-8761-4692-AE7C-8D7BF88C12E9}" srcOrd="0" destOrd="0" presId="urn:microsoft.com/office/officeart/2005/8/layout/arrow2"/>
    <dgm:cxn modelId="{BB606535-8B3D-4A3D-8C69-ED87083571FE}" type="presOf" srcId="{CCA9BAB8-D847-4147-8AF5-E62315F1C16F}" destId="{26C30FB7-E357-427B-AD70-5BB53FE90849}" srcOrd="0" destOrd="0" presId="urn:microsoft.com/office/officeart/2005/8/layout/arrow2"/>
    <dgm:cxn modelId="{49E8F2FB-A380-4ADC-AE11-B7985E752EA2}" type="presParOf" srcId="{26C30FB7-E357-427B-AD70-5BB53FE90849}" destId="{E75CA680-29A5-4146-91A3-8F3EE8D53499}" srcOrd="0" destOrd="0" presId="urn:microsoft.com/office/officeart/2005/8/layout/arrow2"/>
    <dgm:cxn modelId="{5D97CD36-9E97-4671-B961-D949F0A3B690}" type="presParOf" srcId="{26C30FB7-E357-427B-AD70-5BB53FE90849}" destId="{8DBB5115-A640-4257-B894-A9ABFBEA2621}" srcOrd="1" destOrd="0" presId="urn:microsoft.com/office/officeart/2005/8/layout/arrow2"/>
    <dgm:cxn modelId="{6F9FE51F-D34C-41C3-BFD5-74EB4F896307}" type="presParOf" srcId="{8DBB5115-A640-4257-B894-A9ABFBEA2621}" destId="{33D895C2-949A-4C48-93DF-748E87BE54A7}" srcOrd="0" destOrd="0" presId="urn:microsoft.com/office/officeart/2005/8/layout/arrow2"/>
    <dgm:cxn modelId="{594104CE-F543-4738-837F-4F7C54015AF0}" type="presParOf" srcId="{8DBB5115-A640-4257-B894-A9ABFBEA2621}" destId="{3C4B6A77-8761-4692-AE7C-8D7BF88C12E9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75CA680-29A5-4146-91A3-8F3EE8D53499}">
      <dsp:nvSpPr>
        <dsp:cNvPr id="0" name=""/>
        <dsp:cNvSpPr/>
      </dsp:nvSpPr>
      <dsp:spPr>
        <a:xfrm rot="2693899">
          <a:off x="311848" y="692733"/>
          <a:ext cx="4584344" cy="338856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895C2-949A-4C48-93DF-748E87BE54A7}">
      <dsp:nvSpPr>
        <dsp:cNvPr id="0" name=""/>
        <dsp:cNvSpPr/>
      </dsp:nvSpPr>
      <dsp:spPr>
        <a:xfrm>
          <a:off x="4160523" y="2560322"/>
          <a:ext cx="563880" cy="5638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4B6A77-8761-4692-AE7C-8D7BF88C12E9}">
      <dsp:nvSpPr>
        <dsp:cNvPr id="0" name=""/>
        <dsp:cNvSpPr/>
      </dsp:nvSpPr>
      <dsp:spPr>
        <a:xfrm>
          <a:off x="2619154" y="1339863"/>
          <a:ext cx="3048000" cy="3514725"/>
        </a:xfrm>
        <a:prstGeom prst="round2Diag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98788" bIns="0" numCol="1" spcCol="1270" anchor="t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2619154" y="1339863"/>
        <a:ext cx="3048000" cy="3514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1593E-8849-4EFD-9017-453D14F3652C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82B65-CC7C-40CD-9D04-249021B06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0322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A3DA80-F2D8-49DA-ABAB-6FF3263B9897}" type="slidenum">
              <a:rPr lang="en-US" smtClean="0"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41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4314F7-2F7D-4F5A-9752-CCB7894916FF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8B451F-EABD-4D23-90AD-17D4450133E9}" type="slidenum">
              <a:rPr lang="en-US" smtClean="0">
                <a:latin typeface="Arial" pitchFamily="34" charset="0"/>
                <a:ea typeface="ＭＳ Ｐゴシック" pitchFamily="34" charset="-128"/>
              </a:rPr>
              <a:pPr>
                <a:defRPr/>
              </a:pPr>
              <a:t>4</a:t>
            </a:fld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22EAF-4550-48D6-AE1A-CE5C078E9D1A}" type="slidenum">
              <a:rPr lang="en-US"/>
              <a:pPr/>
              <a:t>5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4F81BD"/>
          </a:solidFill>
          <a:ln w="25402">
            <a:solidFill>
              <a:srgbClr val="385D8A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343400"/>
            <a:ext cx="5486400" cy="403225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167BF-AED5-44BA-A664-675545FABC2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8CF9C5-BB4E-403A-8339-00350CC379E1}" type="slidenum">
              <a:rPr lang="de-DE" smtClean="0">
                <a:solidFill>
                  <a:srgbClr val="000000"/>
                </a:solidFill>
              </a:rPr>
              <a:pPr/>
              <a:t>13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noProof="1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8ABB7-8737-4873-A7DA-960C981DD69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19239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7C00BB7-CC83-448F-89AF-2B7C22E48A80}" type="slidenum">
              <a:rPr lang="en-US" sz="1100">
                <a:solidFill>
                  <a:prstClr val="black"/>
                </a:solidFill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84A3A6-CA6B-4C79-9D0F-EDF507C4D3D3}" type="slidenum">
              <a:rPr lang="en-US"/>
              <a:pPr/>
              <a:t>40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11E72-07DB-4C08-BBD5-D4AFF9C00FDF}" type="datetimeFigureOut">
              <a:rPr lang="en-US" smtClean="0"/>
              <a:pPr/>
              <a:t>9/6/2012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ED1F-A800-4A9E-B113-94E4EC44A5B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diagramColors" Target="../diagrams/colors1.xml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diagramLayout" Target="../diagrams/layout1.xml"/><Relationship Id="rId5" Type="http://schemas.openxmlformats.org/officeDocument/2006/relationships/image" Target="../media/image30.gif"/><Relationship Id="rId15" Type="http://schemas.openxmlformats.org/officeDocument/2006/relationships/image" Target="../media/image33.png"/><Relationship Id="rId10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diagramDrawing" Target="../diagrams/drawing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609600" y="990600"/>
            <a:ext cx="81534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/>
            <a:r>
              <a:rPr lang="en-US" sz="2800" b="1" i="1" dirty="0" err="1" smtClean="0">
                <a:solidFill>
                  <a:srgbClr val="000000"/>
                </a:solidFill>
              </a:rPr>
              <a:t>Evgeny</a:t>
            </a:r>
            <a:r>
              <a:rPr lang="en-US" sz="2800" b="1" i="1" dirty="0" smtClean="0">
                <a:solidFill>
                  <a:srgbClr val="000000"/>
                </a:solidFill>
              </a:rPr>
              <a:t> Katz</a:t>
            </a:r>
          </a:p>
          <a:p>
            <a:pPr algn="ctr" rtl="1"/>
            <a:r>
              <a:rPr lang="en-US" sz="2000" b="1" i="1" dirty="0" smtClean="0">
                <a:solidFill>
                  <a:srgbClr val="000000"/>
                </a:solidFill>
              </a:rPr>
              <a:t>Department of Chemistry &amp; </a:t>
            </a:r>
            <a:r>
              <a:rPr lang="en-US" sz="2000" b="1" i="1" dirty="0" err="1" smtClean="0">
                <a:solidFill>
                  <a:srgbClr val="000000"/>
                </a:solidFill>
              </a:rPr>
              <a:t>Biomolecular</a:t>
            </a:r>
            <a:r>
              <a:rPr lang="en-US" sz="2000" b="1" i="1" dirty="0" smtClean="0">
                <a:solidFill>
                  <a:srgbClr val="000000"/>
                </a:solidFill>
              </a:rPr>
              <a:t> Science, Clarkson University, Potsdam, NY, USA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533400" y="0"/>
            <a:ext cx="8001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Bioelectronics: From Novel Concepts to Practical Applications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63246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CoSMoS</a:t>
            </a:r>
            <a:r>
              <a:rPr lang="en-US" b="1" dirty="0" smtClean="0"/>
              <a:t> Annual Conference</a:t>
            </a:r>
            <a:r>
              <a:rPr lang="en-US" b="1" dirty="0" smtClean="0">
                <a:latin typeface="+mj-lt"/>
              </a:rPr>
              <a:t> – September 11, 2012</a:t>
            </a:r>
            <a:endParaRPr lang="en-US" b="1" dirty="0">
              <a:latin typeface="+mj-lt"/>
            </a:endParaRPr>
          </a:p>
        </p:txBody>
      </p:sp>
      <p:pic>
        <p:nvPicPr>
          <p:cNvPr id="7" name="Picture 2" descr="Willner's Cover Page OB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09800"/>
            <a:ext cx="4579937" cy="391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3825" y="104775"/>
            <a:ext cx="4829175" cy="664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3000" y="6096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Single </a:t>
            </a:r>
            <a:r>
              <a:rPr lang="en-US" b="1" dirty="0" err="1" smtClean="0">
                <a:solidFill>
                  <a:srgbClr val="FF0000"/>
                </a:solidFill>
              </a:rPr>
              <a:t>analyte</a:t>
            </a:r>
            <a:r>
              <a:rPr lang="en-US" b="1" dirty="0" smtClean="0">
                <a:solidFill>
                  <a:srgbClr val="FF0000"/>
                </a:solidFill>
              </a:rPr>
              <a:t> biosensor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90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Multi </a:t>
            </a:r>
            <a:r>
              <a:rPr lang="en-US" b="1" dirty="0" err="1" smtClean="0">
                <a:solidFill>
                  <a:srgbClr val="FF0000"/>
                </a:solidFill>
              </a:rPr>
              <a:t>analyte</a:t>
            </a:r>
            <a:r>
              <a:rPr lang="en-US" b="1" dirty="0" smtClean="0">
                <a:solidFill>
                  <a:srgbClr val="FF0000"/>
                </a:solidFill>
              </a:rPr>
              <a:t> biosensor array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105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Multi </a:t>
            </a:r>
            <a:r>
              <a:rPr lang="en-US" b="1" dirty="0" err="1" smtClean="0">
                <a:solidFill>
                  <a:srgbClr val="FF0000"/>
                </a:solidFill>
              </a:rPr>
              <a:t>analyte</a:t>
            </a:r>
            <a:r>
              <a:rPr lang="en-US" b="1" dirty="0" smtClean="0">
                <a:solidFill>
                  <a:srgbClr val="FF0000"/>
                </a:solidFill>
              </a:rPr>
              <a:t> biosensor with </a:t>
            </a:r>
            <a:r>
              <a:rPr lang="en-US" b="1" dirty="0" err="1" smtClean="0">
                <a:solidFill>
                  <a:srgbClr val="FF0000"/>
                </a:solidFill>
              </a:rPr>
              <a:t>biomolecular</a:t>
            </a:r>
            <a:r>
              <a:rPr lang="en-US" b="1" dirty="0" smtClean="0">
                <a:solidFill>
                  <a:srgbClr val="FF0000"/>
                </a:solidFill>
              </a:rPr>
              <a:t> logic processing of input signals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Katz, J. Wang, M. </a:t>
            </a:r>
            <a:r>
              <a:rPr lang="en-US" dirty="0" err="1" smtClean="0"/>
              <a:t>Privman</a:t>
            </a:r>
            <a:r>
              <a:rPr lang="en-US" dirty="0" smtClean="0"/>
              <a:t>, J. </a:t>
            </a:r>
            <a:r>
              <a:rPr lang="en-US" dirty="0" err="1" smtClean="0"/>
              <a:t>Halámek</a:t>
            </a:r>
            <a:endParaRPr lang="en-US" dirty="0" smtClean="0"/>
          </a:p>
          <a:p>
            <a:r>
              <a:rPr lang="en-US" i="1" dirty="0" smtClean="0"/>
              <a:t>Anal. Chem. </a:t>
            </a:r>
            <a:r>
              <a:rPr lang="en-US" b="1" dirty="0" smtClean="0"/>
              <a:t>2012</a:t>
            </a:r>
            <a:r>
              <a:rPr lang="en-US" dirty="0" smtClean="0"/>
              <a:t>, </a:t>
            </a:r>
            <a:r>
              <a:rPr lang="en-US" i="1" dirty="0" smtClean="0"/>
              <a:t>84</a:t>
            </a:r>
            <a:r>
              <a:rPr lang="en-US" dirty="0" smtClean="0"/>
              <a:t>, 5463-5469. </a:t>
            </a: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14400"/>
            <a:ext cx="5741987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Logic processing of biomarkers with limited specificity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TextBox 1"/>
          <p:cNvSpPr txBox="1">
            <a:spLocks noChangeArrowheads="1"/>
          </p:cNvSpPr>
          <p:nvPr/>
        </p:nvSpPr>
        <p:spPr bwMode="auto">
          <a:xfrm>
            <a:off x="0" y="1887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Moving from fundamental research to practical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applications – Approaching digital biosensors with information processing via enzyme logic networks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8226" name="Text Box 27"/>
          <p:cNvSpPr txBox="1">
            <a:spLocks noChangeArrowheads="1"/>
          </p:cNvSpPr>
          <p:nvPr/>
        </p:nvSpPr>
        <p:spPr bwMode="auto">
          <a:xfrm>
            <a:off x="6324600" y="4735513"/>
            <a:ext cx="164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Sensor patch</a:t>
            </a:r>
          </a:p>
        </p:txBody>
      </p:sp>
      <p:pic>
        <p:nvPicPr>
          <p:cNvPr id="308227" name="Picture 4" descr="fig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63713"/>
            <a:ext cx="3581400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28" name="Picture 2" descr="http://www.weaponsblog.org/images/darpa-smart-patch_2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763713"/>
            <a:ext cx="40481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9" name="Text Box 27"/>
          <p:cNvSpPr txBox="1">
            <a:spLocks noChangeArrowheads="1"/>
          </p:cNvSpPr>
          <p:nvPr/>
        </p:nvSpPr>
        <p:spPr bwMode="auto">
          <a:xfrm>
            <a:off x="1447800" y="4659313"/>
            <a:ext cx="1338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Logic gate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810000" y="2906713"/>
            <a:ext cx="9144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676400"/>
            <a:ext cx="4267200" cy="28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62600" y="11062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Project supported </a:t>
            </a:r>
            <a:r>
              <a:rPr lang="en-US" b="1" dirty="0"/>
              <a:t>by the Office of Naval Research</a:t>
            </a:r>
          </a:p>
        </p:txBody>
      </p:sp>
      <p:pic>
        <p:nvPicPr>
          <p:cNvPr id="16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143000"/>
            <a:ext cx="4343400" cy="356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9600" y="51816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From science to                               practical applications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200400" y="5334000"/>
            <a:ext cx="2133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838200" y="5867400"/>
            <a:ext cx="6477000" cy="685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43000" y="2590800"/>
            <a:ext cx="73914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Biomedical systems require specific definitions of “0” and “1” logic levels for the input signals</a:t>
            </a:r>
          </a:p>
        </p:txBody>
      </p:sp>
      <p:sp>
        <p:nvSpPr>
          <p:cNvPr id="123910" name="Rectangle 8"/>
          <p:cNvSpPr>
            <a:spLocks noChangeArrowheads="1"/>
          </p:cNvSpPr>
          <p:nvPr/>
        </p:nvSpPr>
        <p:spPr bwMode="auto">
          <a:xfrm>
            <a:off x="3944938" y="4724400"/>
            <a:ext cx="3979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Logic “1” : Elevated levels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5257800"/>
            <a:ext cx="38798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Glutathione Red: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650 U/L</a:t>
            </a:r>
          </a:p>
        </p:txBody>
      </p:sp>
      <p:sp>
        <p:nvSpPr>
          <p:cNvPr id="123912" name="Rectangle 11"/>
          <p:cNvSpPr>
            <a:spLocks noChangeArrowheads="1"/>
          </p:cNvSpPr>
          <p:nvPr/>
        </p:nvSpPr>
        <p:spPr bwMode="auto">
          <a:xfrm>
            <a:off x="76200" y="3581400"/>
            <a:ext cx="3676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Physiological condition</a:t>
            </a:r>
          </a:p>
          <a:p>
            <a:r>
              <a:rPr lang="en-US" sz="2800">
                <a:solidFill>
                  <a:srgbClr val="00B050"/>
                </a:solidFill>
                <a:latin typeface="Calibri" pitchFamily="34" charset="0"/>
              </a:rPr>
              <a:t>Healthy individual</a:t>
            </a:r>
            <a:endParaRPr lang="en-US" sz="2800">
              <a:solidFill>
                <a:srgbClr val="00B050"/>
              </a:solidFill>
            </a:endParaRPr>
          </a:p>
        </p:txBody>
      </p:sp>
      <p:sp>
        <p:nvSpPr>
          <p:cNvPr id="123913" name="Rectangle 12"/>
          <p:cNvSpPr>
            <a:spLocks noChangeArrowheads="1"/>
          </p:cNvSpPr>
          <p:nvPr/>
        </p:nvSpPr>
        <p:spPr bwMode="auto">
          <a:xfrm>
            <a:off x="3886200" y="3590925"/>
            <a:ext cx="3819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Logic “0” : Normal levels</a:t>
            </a: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63950" y="3962400"/>
            <a:ext cx="38798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Glutathione Red: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556 U/L</a:t>
            </a:r>
          </a:p>
        </p:txBody>
      </p:sp>
      <p:sp>
        <p:nvSpPr>
          <p:cNvPr id="123915" name="Rectangle 15"/>
          <p:cNvSpPr>
            <a:spLocks noChangeArrowheads="1"/>
          </p:cNvSpPr>
          <p:nvPr/>
        </p:nvSpPr>
        <p:spPr bwMode="auto">
          <a:xfrm>
            <a:off x="146050" y="4724400"/>
            <a:ext cx="35877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Calibri" pitchFamily="34" charset="0"/>
              </a:rPr>
              <a:t>Pathological condition</a:t>
            </a:r>
          </a:p>
          <a:p>
            <a:r>
              <a:rPr lang="en-US" sz="2800">
                <a:solidFill>
                  <a:srgbClr val="FF0000"/>
                </a:solidFill>
                <a:latin typeface="Calibri" pitchFamily="34" charset="0"/>
              </a:rPr>
              <a:t>Injured individual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7391400" y="4267200"/>
            <a:ext cx="990600" cy="1295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917" name="TextBox 17"/>
          <p:cNvSpPr txBox="1">
            <a:spLocks noChangeArrowheads="1"/>
          </p:cNvSpPr>
          <p:nvPr/>
        </p:nvSpPr>
        <p:spPr bwMode="auto">
          <a:xfrm rot="-5400000">
            <a:off x="7638257" y="4477543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Small relative difference !!!</a:t>
            </a:r>
          </a:p>
        </p:txBody>
      </p:sp>
      <p:pic>
        <p:nvPicPr>
          <p:cNvPr id="1239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838" y="371475"/>
            <a:ext cx="30019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9" name="TextBox 19"/>
          <p:cNvSpPr txBox="1">
            <a:spLocks noChangeArrowheads="1"/>
          </p:cNvSpPr>
          <p:nvPr/>
        </p:nvSpPr>
        <p:spPr bwMode="auto">
          <a:xfrm>
            <a:off x="4114800" y="981075"/>
            <a:ext cx="4953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Regular studies on chemical (enzyme) logic systems allow arbitrary definitions of logic inputs (putting logic “0” at physical zero value), thus providing large difference in “0” and “1” outputs.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38200" y="5867400"/>
            <a:ext cx="6781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This could result in a small difference between “0” and “1” output values requiring optimization of the logic systems.</a:t>
            </a:r>
          </a:p>
        </p:txBody>
      </p:sp>
      <p:sp>
        <p:nvSpPr>
          <p:cNvPr id="22" name="Bent Arrow 21"/>
          <p:cNvSpPr/>
          <p:nvPr/>
        </p:nvSpPr>
        <p:spPr>
          <a:xfrm rot="10800000">
            <a:off x="7391400" y="5791200"/>
            <a:ext cx="1371600" cy="4572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3922" name="TextBox 18"/>
          <p:cNvSpPr txBox="1">
            <a:spLocks noChangeArrowheads="1"/>
          </p:cNvSpPr>
          <p:nvPr/>
        </p:nvSpPr>
        <p:spPr bwMode="auto">
          <a:xfrm>
            <a:off x="3276600" y="228600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Definition of logic values</a:t>
            </a:r>
          </a:p>
        </p:txBody>
      </p:sp>
      <p:sp>
        <p:nvSpPr>
          <p:cNvPr id="24" name="Left Arrow 23"/>
          <p:cNvSpPr/>
          <p:nvPr/>
        </p:nvSpPr>
        <p:spPr>
          <a:xfrm>
            <a:off x="3733800" y="1514475"/>
            <a:ext cx="3048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2590800" cy="5137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914400"/>
            <a:ext cx="2590800" cy="512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914400"/>
            <a:ext cx="260169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4688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Liver injury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468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Soft </a:t>
            </a:r>
            <a:r>
              <a:rPr lang="en-US" b="1" dirty="0">
                <a:solidFill>
                  <a:srgbClr val="FF0000"/>
                </a:solidFill>
              </a:rPr>
              <a:t>tissue injury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0" y="457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Abdominal </a:t>
            </a:r>
            <a:r>
              <a:rPr lang="en-US" b="1" dirty="0">
                <a:solidFill>
                  <a:srgbClr val="FF0000"/>
                </a:solidFill>
              </a:rPr>
              <a:t>trauma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762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Assessment of pathological conditions upon logic processing various biomarkers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019800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Analysis was performed in </a:t>
            </a:r>
            <a:r>
              <a:rPr lang="en-US" b="1" u="sng" dirty="0" smtClean="0">
                <a:solidFill>
                  <a:srgbClr val="FF0000"/>
                </a:solidFill>
              </a:rPr>
              <a:t>human serum</a:t>
            </a:r>
            <a:r>
              <a:rPr lang="en-US" b="1" dirty="0" smtClean="0"/>
              <a:t> solutions in the presence of numerous </a:t>
            </a:r>
            <a:r>
              <a:rPr lang="en-US" b="1" dirty="0" err="1" smtClean="0"/>
              <a:t>interferants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64008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Zhou, J. </a:t>
            </a:r>
            <a:r>
              <a:rPr lang="en-US" dirty="0" err="1" smtClean="0"/>
              <a:t>Halámek</a:t>
            </a:r>
            <a:r>
              <a:rPr lang="en-US" dirty="0" smtClean="0"/>
              <a:t>, V. </a:t>
            </a:r>
            <a:r>
              <a:rPr lang="en-US" dirty="0" err="1" smtClean="0"/>
              <a:t>Bocharova</a:t>
            </a:r>
            <a:r>
              <a:rPr lang="en-US" dirty="0" smtClean="0"/>
              <a:t>, J. Wang, E. Katz, </a:t>
            </a:r>
            <a:r>
              <a:rPr lang="en-US" i="1" dirty="0" err="1" smtClean="0"/>
              <a:t>Talanta</a:t>
            </a:r>
            <a:r>
              <a:rPr lang="en-US" dirty="0" smtClean="0"/>
              <a:t> </a:t>
            </a:r>
            <a:r>
              <a:rPr lang="en-US" b="1" dirty="0" smtClean="0"/>
              <a:t>2011</a:t>
            </a:r>
            <a:r>
              <a:rPr lang="en-US" dirty="0" smtClean="0"/>
              <a:t>, </a:t>
            </a:r>
            <a:r>
              <a:rPr lang="en-US" i="1" dirty="0" smtClean="0"/>
              <a:t>83</a:t>
            </a:r>
            <a:r>
              <a:rPr lang="en-US" dirty="0" smtClean="0"/>
              <a:t>, 955-959.</a:t>
            </a:r>
            <a:endParaRPr lang="en-US" i="1" dirty="0" smtClean="0"/>
          </a:p>
        </p:txBody>
      </p:sp>
      <p:sp>
        <p:nvSpPr>
          <p:cNvPr id="14" name="Cloud Callout 13"/>
          <p:cNvSpPr/>
          <p:nvPr/>
        </p:nvSpPr>
        <p:spPr>
          <a:xfrm>
            <a:off x="4876800" y="838200"/>
            <a:ext cx="3124200" cy="2438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34000" y="1219200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Small difference between the signals requires a “filter” to improve the signal-separation.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457200" y="312420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i="1" dirty="0">
                <a:solidFill>
                  <a:srgbClr val="0000CC"/>
                </a:solidFill>
              </a:rPr>
              <a:t>What does</a:t>
            </a:r>
            <a:r>
              <a:rPr lang="en-US" sz="2800" b="1" i="1" dirty="0">
                <a:solidFill>
                  <a:srgbClr val="006600"/>
                </a:solidFill>
              </a:rPr>
              <a:t> Nature </a:t>
            </a:r>
            <a:r>
              <a:rPr lang="en-US" sz="2800" b="1" i="1" dirty="0">
                <a:solidFill>
                  <a:srgbClr val="0000CC"/>
                </a:solidFill>
              </a:rPr>
              <a:t>do?</a:t>
            </a:r>
          </a:p>
        </p:txBody>
      </p:sp>
      <p:pic>
        <p:nvPicPr>
          <p:cNvPr id="13318" name="Picture 8" descr="Detailed map of a cis-regulatory input function - Setty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63500"/>
            <a:ext cx="2787650" cy="671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 descr="Detailed map of a cis-regulatory input function - Setty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457200"/>
            <a:ext cx="255905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228600" y="4114800"/>
            <a:ext cx="5105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r>
              <a:rPr lang="en-US" sz="1800" dirty="0">
                <a:solidFill>
                  <a:srgbClr val="0000CC"/>
                </a:solidFill>
              </a:rPr>
              <a:t>Images from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sz="1800" dirty="0"/>
              <a:t>Y. </a:t>
            </a:r>
            <a:r>
              <a:rPr lang="en-US" sz="1800" dirty="0" err="1"/>
              <a:t>Setty</a:t>
            </a:r>
            <a:r>
              <a:rPr lang="en-US" sz="1800" dirty="0"/>
              <a:t>, A. E. Mayo, M. G. </a:t>
            </a:r>
            <a:r>
              <a:rPr lang="en-US" sz="1800" dirty="0" err="1"/>
              <a:t>Surette</a:t>
            </a:r>
            <a:r>
              <a:rPr lang="en-US" sz="1800" dirty="0"/>
              <a:t>, U. </a:t>
            </a:r>
            <a:r>
              <a:rPr lang="en-US" sz="1800" dirty="0" err="1"/>
              <a:t>Alon</a:t>
            </a:r>
            <a:r>
              <a:rPr lang="en-US" sz="1800" dirty="0"/>
              <a:t>, </a:t>
            </a:r>
            <a:r>
              <a:rPr lang="en-US" sz="1800" i="1" dirty="0"/>
              <a:t>Detailed map of a </a:t>
            </a:r>
            <a:r>
              <a:rPr lang="en-US" sz="1800" i="1" dirty="0" err="1"/>
              <a:t>cis</a:t>
            </a:r>
            <a:r>
              <a:rPr lang="en-US" sz="1800" i="1" dirty="0"/>
              <a:t>-regulatory input function</a:t>
            </a:r>
            <a:r>
              <a:rPr lang="en-US" sz="1800" dirty="0"/>
              <a:t>, PNAS </a:t>
            </a:r>
            <a:r>
              <a:rPr lang="en-US" sz="1800" b="1" dirty="0"/>
              <a:t>100</a:t>
            </a:r>
            <a:r>
              <a:rPr lang="en-US" sz="1800" dirty="0"/>
              <a:t>, 7702-7707 (2003)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162" y="895350"/>
            <a:ext cx="654843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Transition </a:t>
            </a:r>
            <a:r>
              <a:rPr lang="en-US" sz="2800" b="1" dirty="0">
                <a:solidFill>
                  <a:srgbClr val="FF0000"/>
                </a:solidFill>
              </a:rPr>
              <a:t>from convex to </a:t>
            </a:r>
            <a:r>
              <a:rPr lang="en-US" sz="2800" b="1" dirty="0" err="1" smtClean="0">
                <a:solidFill>
                  <a:srgbClr val="FF0000"/>
                </a:solidFill>
              </a:rPr>
              <a:t>sigmoidal</a:t>
            </a:r>
            <a:r>
              <a:rPr lang="en-US" sz="2800" b="1" dirty="0" smtClean="0">
                <a:solidFill>
                  <a:srgbClr val="FF0000"/>
                </a:solidFill>
              </a:rPr>
              <a:t> signal-response in biochemical reactions using a filter system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82435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V. </a:t>
            </a:r>
            <a:r>
              <a:rPr lang="en-US" sz="1500" dirty="0" err="1" smtClean="0"/>
              <a:t>Privman</a:t>
            </a:r>
            <a:r>
              <a:rPr lang="en-US" sz="1500" dirty="0" smtClean="0"/>
              <a:t>, J. </a:t>
            </a:r>
            <a:r>
              <a:rPr lang="en-US" sz="1500" dirty="0" err="1" smtClean="0"/>
              <a:t>Halámek</a:t>
            </a:r>
            <a:r>
              <a:rPr lang="en-US" sz="1500" dirty="0" smtClean="0"/>
              <a:t>, M.A. Arugula, D. </a:t>
            </a:r>
            <a:r>
              <a:rPr lang="en-US" sz="1500" dirty="0" err="1" smtClean="0"/>
              <a:t>Melnikov</a:t>
            </a:r>
            <a:r>
              <a:rPr lang="en-US" sz="1500" dirty="0" smtClean="0"/>
              <a:t>, V. </a:t>
            </a:r>
            <a:r>
              <a:rPr lang="en-US" sz="1500" dirty="0" err="1" smtClean="0"/>
              <a:t>Bocharova</a:t>
            </a:r>
            <a:r>
              <a:rPr lang="en-US" sz="1500" dirty="0" smtClean="0"/>
              <a:t>, E. Katz,  </a:t>
            </a:r>
            <a:r>
              <a:rPr lang="en-US" sz="1500" i="1" dirty="0" smtClean="0"/>
              <a:t>J. Phys. Chem. B</a:t>
            </a:r>
            <a:r>
              <a:rPr lang="en-US" sz="1500" dirty="0" smtClean="0"/>
              <a:t> </a:t>
            </a:r>
            <a:r>
              <a:rPr lang="en-US" sz="1500" b="1" dirty="0" smtClean="0"/>
              <a:t>2010</a:t>
            </a:r>
            <a:r>
              <a:rPr lang="en-US" sz="1500" dirty="0" smtClean="0"/>
              <a:t>, </a:t>
            </a:r>
            <a:r>
              <a:rPr lang="en-US" sz="1500" i="1" dirty="0" smtClean="0"/>
              <a:t>114</a:t>
            </a:r>
            <a:r>
              <a:rPr lang="en-US" sz="1500" dirty="0" smtClean="0"/>
              <a:t>, 14103-14109.</a:t>
            </a:r>
            <a:endParaRPr lang="en-US" sz="1500" i="1" dirty="0" smtClean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0295" y="4191000"/>
            <a:ext cx="14947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Without filter</a:t>
            </a: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124200" y="4800600"/>
            <a:ext cx="29300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Shifting with increasing filter</a:t>
            </a:r>
            <a:endParaRPr lang="en-US" b="1" dirty="0"/>
          </a:p>
        </p:txBody>
      </p:sp>
      <p:sp>
        <p:nvSpPr>
          <p:cNvPr id="9" name="Right Arrow 8"/>
          <p:cNvSpPr/>
          <p:nvPr/>
        </p:nvSpPr>
        <p:spPr>
          <a:xfrm>
            <a:off x="838200" y="4572000"/>
            <a:ext cx="1371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200400" y="4572000"/>
            <a:ext cx="2590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8970562">
            <a:off x="1896983" y="3293018"/>
            <a:ext cx="1358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convex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8970562">
            <a:off x="2447499" y="3835285"/>
            <a:ext cx="1604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sigmoidal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2474763">
            <a:off x="2743200" y="3733800"/>
            <a:ext cx="4572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10200" y="16002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Perfect shape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85800"/>
            <a:ext cx="66103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762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Experimental results with different concentrations of the filtering substrate</a:t>
            </a:r>
          </a:p>
          <a:p>
            <a:pPr algn="ctr"/>
            <a:r>
              <a:rPr lang="en-US" b="1" dirty="0" smtClean="0"/>
              <a:t>(</a:t>
            </a:r>
            <a:r>
              <a:rPr lang="en-US" b="1" dirty="0" err="1" smtClean="0"/>
              <a:t>Asc</a:t>
            </a:r>
            <a:r>
              <a:rPr lang="en-US" b="1" dirty="0" smtClean="0"/>
              <a:t> = </a:t>
            </a:r>
            <a:r>
              <a:rPr lang="en-US" b="1" dirty="0" err="1" smtClean="0"/>
              <a:t>ascorbate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82435"/>
            <a:ext cx="914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V. </a:t>
            </a:r>
            <a:r>
              <a:rPr lang="en-US" sz="1500" dirty="0" err="1" smtClean="0"/>
              <a:t>Privman</a:t>
            </a:r>
            <a:r>
              <a:rPr lang="en-US" sz="1500" dirty="0" smtClean="0"/>
              <a:t>, J. </a:t>
            </a:r>
            <a:r>
              <a:rPr lang="en-US" sz="1500" dirty="0" err="1" smtClean="0"/>
              <a:t>Halámek</a:t>
            </a:r>
            <a:r>
              <a:rPr lang="en-US" sz="1500" dirty="0" smtClean="0"/>
              <a:t>, M.A. Arugula, D. </a:t>
            </a:r>
            <a:r>
              <a:rPr lang="en-US" sz="1500" dirty="0" err="1" smtClean="0"/>
              <a:t>Melnikov</a:t>
            </a:r>
            <a:r>
              <a:rPr lang="en-US" sz="1500" dirty="0" smtClean="0"/>
              <a:t>, V. </a:t>
            </a:r>
            <a:r>
              <a:rPr lang="en-US" sz="1500" dirty="0" err="1" smtClean="0"/>
              <a:t>Bocharova</a:t>
            </a:r>
            <a:r>
              <a:rPr lang="en-US" sz="1500" dirty="0" smtClean="0"/>
              <a:t>, E. Katz,  </a:t>
            </a:r>
            <a:r>
              <a:rPr lang="en-US" sz="1500" i="1" dirty="0" smtClean="0"/>
              <a:t>J. Phys. Chem. B</a:t>
            </a:r>
            <a:r>
              <a:rPr lang="en-US" sz="1500" dirty="0" smtClean="0"/>
              <a:t> </a:t>
            </a:r>
            <a:r>
              <a:rPr lang="en-US" sz="1500" b="1" dirty="0" smtClean="0"/>
              <a:t>2010</a:t>
            </a:r>
            <a:r>
              <a:rPr lang="en-US" sz="1500" dirty="0" smtClean="0"/>
              <a:t>, </a:t>
            </a:r>
            <a:r>
              <a:rPr lang="en-US" sz="1500" i="1" dirty="0" smtClean="0"/>
              <a:t>114</a:t>
            </a:r>
            <a:r>
              <a:rPr lang="en-US" sz="1500" dirty="0" smtClean="0"/>
              <a:t>, 14103-14109.</a:t>
            </a:r>
            <a:endParaRPr lang="en-US" sz="15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000250" y="533400"/>
            <a:ext cx="4629150" cy="1560690"/>
            <a:chOff x="0" y="0"/>
            <a:chExt cx="4629150" cy="1560690"/>
          </a:xfrm>
        </p:grpSpPr>
        <p:sp>
          <p:nvSpPr>
            <p:cNvPr id="5" name="Freeform 4"/>
            <p:cNvSpPr/>
            <p:nvPr/>
          </p:nvSpPr>
          <p:spPr bwMode="auto">
            <a:xfrm flipH="1" flipV="1">
              <a:off x="3357562" y="414515"/>
              <a:ext cx="344488" cy="862012"/>
            </a:xfrm>
            <a:custGeom>
              <a:avLst/>
              <a:gdLst>
                <a:gd name="connsiteX0" fmla="*/ 0 w 944563"/>
                <a:gd name="connsiteY0" fmla="*/ 0 h 933450"/>
                <a:gd name="connsiteX1" fmla="*/ 942975 w 944563"/>
                <a:gd name="connsiteY1" fmla="*/ 428625 h 933450"/>
                <a:gd name="connsiteX2" fmla="*/ 9525 w 944563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563" h="933450">
                  <a:moveTo>
                    <a:pt x="0" y="0"/>
                  </a:moveTo>
                  <a:cubicBezTo>
                    <a:pt x="470694" y="136525"/>
                    <a:pt x="941388" y="273050"/>
                    <a:pt x="942975" y="428625"/>
                  </a:cubicBezTo>
                  <a:cubicBezTo>
                    <a:pt x="944563" y="584200"/>
                    <a:pt x="477044" y="758825"/>
                    <a:pt x="9525" y="933450"/>
                  </a:cubicBezTo>
                </a:path>
              </a:pathLst>
            </a:custGeom>
            <a:ln>
              <a:head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Freeform 5"/>
            <p:cNvSpPr/>
            <p:nvPr/>
          </p:nvSpPr>
          <p:spPr bwMode="auto">
            <a:xfrm flipH="1" flipV="1">
              <a:off x="1643062" y="528774"/>
              <a:ext cx="344488" cy="736639"/>
            </a:xfrm>
            <a:custGeom>
              <a:avLst/>
              <a:gdLst>
                <a:gd name="connsiteX0" fmla="*/ 0 w 944563"/>
                <a:gd name="connsiteY0" fmla="*/ 0 h 933450"/>
                <a:gd name="connsiteX1" fmla="*/ 942975 w 944563"/>
                <a:gd name="connsiteY1" fmla="*/ 428625 h 933450"/>
                <a:gd name="connsiteX2" fmla="*/ 9525 w 944563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563" h="933450">
                  <a:moveTo>
                    <a:pt x="0" y="0"/>
                  </a:moveTo>
                  <a:cubicBezTo>
                    <a:pt x="470694" y="136525"/>
                    <a:pt x="941388" y="273050"/>
                    <a:pt x="942975" y="428625"/>
                  </a:cubicBezTo>
                  <a:cubicBezTo>
                    <a:pt x="944563" y="584200"/>
                    <a:pt x="477044" y="758825"/>
                    <a:pt x="9525" y="933450"/>
                  </a:cubicBezTo>
                </a:path>
              </a:pathLst>
            </a:custGeom>
            <a:ln>
              <a:head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Freeform 6"/>
            <p:cNvSpPr/>
            <p:nvPr/>
          </p:nvSpPr>
          <p:spPr bwMode="auto">
            <a:xfrm flipV="1">
              <a:off x="642937" y="417886"/>
              <a:ext cx="344488" cy="862012"/>
            </a:xfrm>
            <a:custGeom>
              <a:avLst/>
              <a:gdLst>
                <a:gd name="connsiteX0" fmla="*/ 0 w 944563"/>
                <a:gd name="connsiteY0" fmla="*/ 0 h 933450"/>
                <a:gd name="connsiteX1" fmla="*/ 942975 w 944563"/>
                <a:gd name="connsiteY1" fmla="*/ 428625 h 933450"/>
                <a:gd name="connsiteX2" fmla="*/ 9525 w 944563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563" h="933450">
                  <a:moveTo>
                    <a:pt x="0" y="0"/>
                  </a:moveTo>
                  <a:cubicBezTo>
                    <a:pt x="470694" y="136525"/>
                    <a:pt x="941388" y="273050"/>
                    <a:pt x="942975" y="428625"/>
                  </a:cubicBezTo>
                  <a:cubicBezTo>
                    <a:pt x="944563" y="584200"/>
                    <a:pt x="477044" y="758825"/>
                    <a:pt x="9525" y="933450"/>
                  </a:cubicBezTo>
                </a:path>
              </a:pathLst>
            </a:custGeom>
            <a:ln>
              <a:head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785812" y="512940"/>
              <a:ext cx="1000125" cy="642937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ALT</a:t>
              </a:r>
            </a:p>
          </p:txBody>
        </p:sp>
        <p:sp>
          <p:nvSpPr>
            <p:cNvPr id="9" name="Text Box 42"/>
            <p:cNvSpPr txBox="1">
              <a:spLocks noChangeArrowheads="1"/>
            </p:cNvSpPr>
            <p:nvPr/>
          </p:nvSpPr>
          <p:spPr bwMode="auto">
            <a:xfrm>
              <a:off x="142875" y="200202"/>
              <a:ext cx="571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CN" dirty="0" err="1">
                  <a:latin typeface="Calibri" pitchFamily="34" charset="0"/>
                  <a:cs typeface="宋体"/>
                </a:rPr>
                <a:t>Glu</a:t>
              </a:r>
              <a:endParaRPr lang="en-US" altLang="zh-CN" dirty="0">
                <a:latin typeface="Calibri" pitchFamily="34" charset="0"/>
                <a:cs typeface="宋体"/>
              </a:endParaRPr>
            </a:p>
          </p:txBody>
        </p:sp>
        <p:sp>
          <p:nvSpPr>
            <p:cNvPr id="10" name="Text Box 42"/>
            <p:cNvSpPr txBox="1">
              <a:spLocks noChangeArrowheads="1"/>
            </p:cNvSpPr>
            <p:nvPr/>
          </p:nvSpPr>
          <p:spPr bwMode="auto">
            <a:xfrm>
              <a:off x="0" y="1189215"/>
              <a:ext cx="71437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CN" dirty="0">
                  <a:latin typeface="Calibri" pitchFamily="34" charset="0"/>
                  <a:cs typeface="宋体"/>
                </a:rPr>
                <a:t>2-OG</a:t>
              </a:r>
            </a:p>
          </p:txBody>
        </p:sp>
        <p:sp>
          <p:nvSpPr>
            <p:cNvPr id="11" name="Text Box 42"/>
            <p:cNvSpPr txBox="1">
              <a:spLocks noChangeArrowheads="1"/>
            </p:cNvSpPr>
            <p:nvPr/>
          </p:nvSpPr>
          <p:spPr bwMode="auto">
            <a:xfrm>
              <a:off x="1919385" y="322753"/>
              <a:ext cx="571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CN" dirty="0">
                  <a:latin typeface="Calibri" pitchFamily="34" charset="0"/>
                  <a:cs typeface="宋体"/>
                </a:rPr>
                <a:t>Ala</a:t>
              </a:r>
            </a:p>
          </p:txBody>
        </p:sp>
        <p:sp>
          <p:nvSpPr>
            <p:cNvPr id="12" name="Text Box 42"/>
            <p:cNvSpPr txBox="1">
              <a:spLocks noChangeArrowheads="1"/>
            </p:cNvSpPr>
            <p:nvPr/>
          </p:nvSpPr>
          <p:spPr bwMode="auto">
            <a:xfrm>
              <a:off x="1919385" y="1190802"/>
              <a:ext cx="571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CN" dirty="0" err="1">
                  <a:latin typeface="Calibri" pitchFamily="34" charset="0"/>
                  <a:cs typeface="宋体"/>
                </a:rPr>
                <a:t>Pyr</a:t>
              </a:r>
              <a:endParaRPr lang="en-US" altLang="zh-CN" dirty="0">
                <a:latin typeface="Calibri" pitchFamily="34" charset="0"/>
                <a:cs typeface="宋体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2428875" y="256764"/>
              <a:ext cx="344487" cy="1015001"/>
            </a:xfrm>
            <a:custGeom>
              <a:avLst/>
              <a:gdLst>
                <a:gd name="connsiteX0" fmla="*/ 0 w 944563"/>
                <a:gd name="connsiteY0" fmla="*/ 0 h 933450"/>
                <a:gd name="connsiteX1" fmla="*/ 942975 w 944563"/>
                <a:gd name="connsiteY1" fmla="*/ 428625 h 933450"/>
                <a:gd name="connsiteX2" fmla="*/ 9525 w 944563"/>
                <a:gd name="connsiteY2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4563" h="933450">
                  <a:moveTo>
                    <a:pt x="0" y="0"/>
                  </a:moveTo>
                  <a:cubicBezTo>
                    <a:pt x="470694" y="136525"/>
                    <a:pt x="941388" y="273050"/>
                    <a:pt x="942975" y="428625"/>
                  </a:cubicBezTo>
                  <a:cubicBezTo>
                    <a:pt x="944563" y="584200"/>
                    <a:pt x="477044" y="758825"/>
                    <a:pt x="9525" y="933450"/>
                  </a:cubicBezTo>
                </a:path>
              </a:pathLst>
            </a:custGeom>
            <a:ln>
              <a:headEnd type="triangle" w="lg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571750" y="485952"/>
              <a:ext cx="1000125" cy="642938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FF0000"/>
                  </a:solidFill>
                </a:rPr>
                <a:t>LDH</a:t>
              </a:r>
            </a:p>
          </p:txBody>
        </p:sp>
        <p:sp>
          <p:nvSpPr>
            <p:cNvPr id="15" name="Text Box 51"/>
            <p:cNvSpPr txBox="1">
              <a:spLocks noChangeArrowheads="1"/>
            </p:cNvSpPr>
            <p:nvPr/>
          </p:nvSpPr>
          <p:spPr bwMode="auto">
            <a:xfrm>
              <a:off x="3714750" y="1190802"/>
              <a:ext cx="914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NAD</a:t>
              </a:r>
              <a:r>
                <a:rPr lang="en-US" altLang="zh-CN" baseline="30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+</a:t>
              </a:r>
            </a:p>
          </p:txBody>
        </p:sp>
        <p:sp>
          <p:nvSpPr>
            <p:cNvPr id="16" name="AutoShape 60"/>
            <p:cNvSpPr>
              <a:spLocks noChangeArrowheads="1"/>
            </p:cNvSpPr>
            <p:nvPr/>
          </p:nvSpPr>
          <p:spPr bwMode="auto">
            <a:xfrm>
              <a:off x="2691592" y="1211481"/>
              <a:ext cx="762000" cy="2667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0000"/>
                  </a:solidFill>
                  <a:latin typeface="Calibri" pitchFamily="34" charset="0"/>
                  <a:cs typeface="宋体"/>
                </a:rPr>
                <a:t>Input 2</a:t>
              </a:r>
            </a:p>
          </p:txBody>
        </p:sp>
        <p:sp>
          <p:nvSpPr>
            <p:cNvPr id="17" name="Text Box 51"/>
            <p:cNvSpPr txBox="1">
              <a:spLocks noChangeArrowheads="1"/>
            </p:cNvSpPr>
            <p:nvPr/>
          </p:nvSpPr>
          <p:spPr bwMode="auto">
            <a:xfrm>
              <a:off x="3664548" y="212304"/>
              <a:ext cx="914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NADH</a:t>
              </a:r>
              <a:endParaRPr lang="en-US" altLang="zh-CN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endParaRPr>
            </a:p>
          </p:txBody>
        </p:sp>
        <p:sp>
          <p:nvSpPr>
            <p:cNvPr id="18" name="AutoShape 60"/>
            <p:cNvSpPr>
              <a:spLocks noChangeArrowheads="1"/>
            </p:cNvSpPr>
            <p:nvPr/>
          </p:nvSpPr>
          <p:spPr bwMode="auto">
            <a:xfrm>
              <a:off x="3645592" y="528775"/>
              <a:ext cx="762000" cy="2667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rgbClr val="0000FF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0000FF"/>
                  </a:solidFill>
                  <a:latin typeface="Calibri" pitchFamily="34" charset="0"/>
                  <a:cs typeface="宋体"/>
                </a:rPr>
                <a:t>Output</a:t>
              </a:r>
            </a:p>
          </p:txBody>
        </p:sp>
        <p:sp>
          <p:nvSpPr>
            <p:cNvPr id="19" name="AutoShape 60"/>
            <p:cNvSpPr>
              <a:spLocks noChangeArrowheads="1"/>
            </p:cNvSpPr>
            <p:nvPr/>
          </p:nvSpPr>
          <p:spPr bwMode="auto">
            <a:xfrm>
              <a:off x="904874" y="1211297"/>
              <a:ext cx="762000" cy="2667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srgbClr val="FF0000"/>
                  </a:solidFill>
                  <a:latin typeface="Calibri" pitchFamily="34" charset="0"/>
                  <a:cs typeface="宋体"/>
                </a:rPr>
                <a:t>Input 1</a:t>
              </a:r>
            </a:p>
          </p:txBody>
        </p:sp>
        <p:sp>
          <p:nvSpPr>
            <p:cNvPr id="25" name="Text Box 42"/>
            <p:cNvSpPr txBox="1">
              <a:spLocks noChangeArrowheads="1"/>
            </p:cNvSpPr>
            <p:nvPr/>
          </p:nvSpPr>
          <p:spPr bwMode="auto">
            <a:xfrm>
              <a:off x="1909576" y="0"/>
              <a:ext cx="5715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zh-CN" dirty="0" smtClean="0">
                  <a:latin typeface="Calibri" pitchFamily="34" charset="0"/>
                  <a:cs typeface="宋体"/>
                </a:rPr>
                <a:t>Lac</a:t>
              </a:r>
              <a:endParaRPr lang="en-US" altLang="zh-CN" dirty="0">
                <a:latin typeface="Calibri" pitchFamily="34" charset="0"/>
                <a:cs typeface="宋体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362200"/>
            <a:ext cx="4724400" cy="36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Up Arrow 30"/>
          <p:cNvSpPr/>
          <p:nvPr/>
        </p:nvSpPr>
        <p:spPr>
          <a:xfrm>
            <a:off x="4038600" y="2895600"/>
            <a:ext cx="914400" cy="1905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 bwMode="auto">
          <a:xfrm flipH="1" flipV="1">
            <a:off x="7350855" y="947915"/>
            <a:ext cx="344487" cy="862013"/>
          </a:xfrm>
          <a:custGeom>
            <a:avLst/>
            <a:gdLst>
              <a:gd name="connsiteX0" fmla="*/ 0 w 944563"/>
              <a:gd name="connsiteY0" fmla="*/ 0 h 933450"/>
              <a:gd name="connsiteX1" fmla="*/ 942975 w 944563"/>
              <a:gd name="connsiteY1" fmla="*/ 428625 h 933450"/>
              <a:gd name="connsiteX2" fmla="*/ 9525 w 944563"/>
              <a:gd name="connsiteY2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563" h="933450">
                <a:moveTo>
                  <a:pt x="0" y="0"/>
                </a:moveTo>
                <a:cubicBezTo>
                  <a:pt x="470694" y="136525"/>
                  <a:pt x="941388" y="273050"/>
                  <a:pt x="942975" y="428625"/>
                </a:cubicBezTo>
                <a:cubicBezTo>
                  <a:pt x="944563" y="584200"/>
                  <a:pt x="477044" y="758825"/>
                  <a:pt x="9525" y="933450"/>
                </a:cubicBezTo>
              </a:path>
            </a:pathLst>
          </a:custGeom>
          <a:ln>
            <a:solidFill>
              <a:srgbClr val="7030A0"/>
            </a:solidFill>
            <a:head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6553200" y="947318"/>
            <a:ext cx="344487" cy="862012"/>
          </a:xfrm>
          <a:custGeom>
            <a:avLst/>
            <a:gdLst>
              <a:gd name="connsiteX0" fmla="*/ 0 w 944563"/>
              <a:gd name="connsiteY0" fmla="*/ 0 h 933450"/>
              <a:gd name="connsiteX1" fmla="*/ 942975 w 944563"/>
              <a:gd name="connsiteY1" fmla="*/ 428625 h 933450"/>
              <a:gd name="connsiteX2" fmla="*/ 9525 w 944563"/>
              <a:gd name="connsiteY2" fmla="*/ 9334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4563" h="933450">
                <a:moveTo>
                  <a:pt x="0" y="0"/>
                </a:moveTo>
                <a:cubicBezTo>
                  <a:pt x="470694" y="136525"/>
                  <a:pt x="941388" y="273050"/>
                  <a:pt x="942975" y="428625"/>
                </a:cubicBezTo>
                <a:cubicBezTo>
                  <a:pt x="944563" y="584200"/>
                  <a:pt x="477044" y="758825"/>
                  <a:pt x="9525" y="933450"/>
                </a:cubicBezTo>
              </a:path>
            </a:pathLst>
          </a:custGeom>
          <a:ln w="25400">
            <a:solidFill>
              <a:srgbClr val="7030A0"/>
            </a:solidFill>
            <a:headEnd type="triangle" w="lg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676686" y="734102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 smtClean="0">
                <a:solidFill>
                  <a:srgbClr val="7030A0"/>
                </a:solidFill>
                <a:latin typeface="Calibri" pitchFamily="34" charset="0"/>
                <a:cs typeface="宋体"/>
              </a:rPr>
              <a:t>Glc6P</a:t>
            </a:r>
            <a:endParaRPr lang="en-US" altLang="zh-CN" baseline="-25000" dirty="0">
              <a:solidFill>
                <a:srgbClr val="7030A0"/>
              </a:solidFill>
              <a:latin typeface="Calibri" pitchFamily="34" charset="0"/>
              <a:cs typeface="宋体"/>
            </a:endParaRPr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7672758" y="1719893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dirty="0" smtClean="0">
                <a:solidFill>
                  <a:srgbClr val="7030A0"/>
                </a:solidFill>
                <a:latin typeface="Calibri" pitchFamily="34" charset="0"/>
                <a:cs typeface="宋体"/>
              </a:rPr>
              <a:t>6-PGluc</a:t>
            </a:r>
            <a:endParaRPr lang="en-US" altLang="zh-CN" baseline="-25000" dirty="0">
              <a:solidFill>
                <a:srgbClr val="7030A0"/>
              </a:solidFill>
              <a:latin typeface="Calibri" pitchFamily="34" charset="0"/>
              <a:cs typeface="宋体"/>
            </a:endParaRPr>
          </a:p>
        </p:txBody>
      </p:sp>
      <p:sp>
        <p:nvSpPr>
          <p:cNvPr id="36" name="Diamond 35"/>
          <p:cNvSpPr/>
          <p:nvPr/>
        </p:nvSpPr>
        <p:spPr>
          <a:xfrm>
            <a:off x="6722029" y="999705"/>
            <a:ext cx="793196" cy="762000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720802" y="1199830"/>
            <a:ext cx="81624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700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G6PDH</a:t>
            </a:r>
            <a:endParaRPr lang="en-US" sz="1700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362200"/>
            <a:ext cx="48831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6" descr="hand_right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172200" y="3001962"/>
            <a:ext cx="731838" cy="274638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533400" y="1524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Analysis of biomarkers for liver injury – effect of biochemical filter system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2286000"/>
            <a:ext cx="53206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457200" y="6400800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>
                <a:cs typeface="Arial" pitchFamily="34" charset="0"/>
              </a:rPr>
              <a:t>J. </a:t>
            </a:r>
            <a:r>
              <a:rPr lang="en-US" sz="1400" dirty="0" err="1" smtClean="0">
                <a:cs typeface="Arial" pitchFamily="34" charset="0"/>
              </a:rPr>
              <a:t>Halámek</a:t>
            </a:r>
            <a:r>
              <a:rPr lang="en-US" sz="1400" dirty="0" smtClean="0">
                <a:cs typeface="Arial" pitchFamily="34" charset="0"/>
              </a:rPr>
              <a:t>, J. Zhou,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L. </a:t>
            </a:r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Halámková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,</a:t>
            </a:r>
            <a:r>
              <a:rPr lang="en-US" sz="1400" dirty="0" smtClean="0">
                <a:cs typeface="Arial" pitchFamily="34" charset="0"/>
              </a:rPr>
              <a:t> V. </a:t>
            </a:r>
            <a:r>
              <a:rPr lang="en-US" sz="1400" dirty="0" err="1" smtClean="0">
                <a:cs typeface="Arial" pitchFamily="34" charset="0"/>
              </a:rPr>
              <a:t>Bocharova</a:t>
            </a:r>
            <a:r>
              <a:rPr lang="en-US" sz="1400" dirty="0" smtClean="0">
                <a:cs typeface="Arial" pitchFamily="34" charset="0"/>
              </a:rPr>
              <a:t>, V. </a:t>
            </a:r>
            <a:r>
              <a:rPr lang="en-US" sz="1400" dirty="0" err="1" smtClean="0">
                <a:cs typeface="Arial" pitchFamily="34" charset="0"/>
              </a:rPr>
              <a:t>Privman</a:t>
            </a:r>
            <a:r>
              <a:rPr lang="en-US" sz="1400" dirty="0" smtClean="0">
                <a:cs typeface="Arial" pitchFamily="34" charset="0"/>
              </a:rPr>
              <a:t>, J. Wang, E. Katz, </a:t>
            </a:r>
            <a:r>
              <a:rPr lang="en-US" sz="1400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Anal. Chem. </a:t>
            </a:r>
            <a:r>
              <a:rPr lang="en-US" sz="1400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2011</a:t>
            </a:r>
            <a:r>
              <a:rPr lang="en-US" sz="1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  <a:r>
              <a:rPr lang="en-US" sz="1400" i="1" dirty="0" smtClean="0">
                <a:ea typeface="Times New Roman" pitchFamily="18" charset="0"/>
                <a:cs typeface="Arial" pitchFamily="34" charset="0"/>
              </a:rPr>
              <a:t>83</a:t>
            </a:r>
            <a:r>
              <a:rPr lang="en-US" sz="1400" dirty="0" smtClean="0">
                <a:ea typeface="Times New Roman" pitchFamily="18" charset="0"/>
                <a:cs typeface="Arial" pitchFamily="34" charset="0"/>
              </a:rPr>
              <a:t>, 8383-8386.</a:t>
            </a:r>
            <a:endParaRPr lang="en-US" sz="140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762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Real animal model – analysis of liver injury biomarkers in porcine samples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685800" y="6258580"/>
            <a:ext cx="762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Halámková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Halámek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en-US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Bocharova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S. Wolf, K.E.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Mulier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G.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Beilman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kumimoji="0" lang="en-US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J. Wang</a:t>
            </a:r>
            <a:r>
              <a:rPr kumimoji="0" 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E. Katz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rgbClr val="232021"/>
                </a:solidFill>
                <a:effectLst/>
                <a:latin typeface="Arial" pitchFamily="34" charset="0"/>
                <a:cs typeface="Arial" pitchFamily="34" charset="0"/>
              </a:rPr>
              <a:t>Analyst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3202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232021"/>
                </a:solidFill>
                <a:effectLst/>
                <a:latin typeface="Arial" pitchFamily="34" charset="0"/>
                <a:cs typeface="Arial" pitchFamily="34" charset="0"/>
              </a:rPr>
              <a:t>2012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232021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i="1" dirty="0" smtClean="0">
                <a:latin typeface="Arial" pitchFamily="34" charset="0"/>
                <a:cs typeface="Arial" pitchFamily="34" charset="0"/>
              </a:rPr>
              <a:t>137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1768-1770.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14400"/>
            <a:ext cx="6553200" cy="523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16"/>
          <p:cNvSpPr>
            <a:spLocks noChangeArrowheads="1"/>
          </p:cNvSpPr>
          <p:nvPr/>
        </p:nvSpPr>
        <p:spPr bwMode="auto">
          <a:xfrm>
            <a:off x="3657600" y="1539419"/>
            <a:ext cx="5410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Biocomputing</a:t>
            </a:r>
            <a:r>
              <a:rPr lang="en-US" sz="2000" b="1" dirty="0">
                <a:solidFill>
                  <a:srgbClr val="FF0000"/>
                </a:solidFill>
              </a:rPr>
              <a:t> (</a:t>
            </a:r>
            <a:r>
              <a:rPr lang="en-US" sz="2000" b="1" dirty="0" err="1">
                <a:solidFill>
                  <a:srgbClr val="FF0000"/>
                </a:solidFill>
              </a:rPr>
              <a:t>biomolecular</a:t>
            </a:r>
            <a:r>
              <a:rPr lang="en-US" sz="2000" b="1" dirty="0">
                <a:solidFill>
                  <a:srgbClr val="FF0000"/>
                </a:solidFill>
              </a:rPr>
              <a:t> computing): Enzyme-logic gates and </a:t>
            </a:r>
            <a:r>
              <a:rPr lang="en-US" sz="2000" b="1" dirty="0" smtClean="0">
                <a:solidFill>
                  <a:srgbClr val="FF0000"/>
                </a:solidFill>
              </a:rPr>
              <a:t>their networks.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Biosensors and </a:t>
            </a:r>
            <a:r>
              <a:rPr lang="en-US" sz="2000" b="1" dirty="0" err="1" smtClean="0"/>
              <a:t>bioactuators</a:t>
            </a:r>
            <a:r>
              <a:rPr lang="en-US" sz="2000" b="1" dirty="0" smtClean="0"/>
              <a:t> – Multi-signal chemical devices integrated with </a:t>
            </a:r>
            <a:r>
              <a:rPr lang="en-US" sz="2000" b="1" dirty="0" err="1" smtClean="0"/>
              <a:t>biocomputing</a:t>
            </a:r>
            <a:r>
              <a:rPr lang="en-US" sz="2000" b="1" dirty="0" smtClean="0"/>
              <a:t> systems.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err="1" smtClean="0"/>
              <a:t>Biofuel</a:t>
            </a:r>
            <a:r>
              <a:rPr lang="en-US" sz="2000" b="1" dirty="0" smtClean="0"/>
              <a:t> cells – </a:t>
            </a:r>
            <a:r>
              <a:rPr lang="en-US" sz="2000" b="1" dirty="0"/>
              <a:t>"</a:t>
            </a:r>
            <a:r>
              <a:rPr lang="en-US" sz="2000" b="1" dirty="0" smtClean="0"/>
              <a:t>Smart“ </a:t>
            </a:r>
            <a:r>
              <a:rPr lang="en-US" sz="2000" b="1" dirty="0" err="1"/>
              <a:t>biofuel</a:t>
            </a:r>
            <a:r>
              <a:rPr lang="en-US" sz="2000" b="1" dirty="0"/>
              <a:t> cells controlled by biochemical </a:t>
            </a:r>
            <a:r>
              <a:rPr lang="en-US" sz="2000" b="1" dirty="0" smtClean="0"/>
              <a:t>signals and implantable </a:t>
            </a:r>
            <a:r>
              <a:rPr lang="en-US" sz="2000" b="1" dirty="0" err="1" smtClean="0"/>
              <a:t>biofuel</a:t>
            </a:r>
            <a:r>
              <a:rPr lang="en-US" sz="2000" b="1" dirty="0" smtClean="0"/>
              <a:t> cells.</a:t>
            </a:r>
            <a:endParaRPr lang="en-US" sz="2000" b="1" dirty="0"/>
          </a:p>
          <a:p>
            <a:endParaRPr lang="en-US" sz="2000" b="1" dirty="0"/>
          </a:p>
        </p:txBody>
      </p:sp>
      <p:sp>
        <p:nvSpPr>
          <p:cNvPr id="8198" name="Rectangle 21"/>
          <p:cNvSpPr>
            <a:spLocks noChangeArrowheads="1"/>
          </p:cNvSpPr>
          <p:nvPr/>
        </p:nvSpPr>
        <p:spPr bwMode="auto">
          <a:xfrm>
            <a:off x="838200" y="152400"/>
            <a:ext cx="723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Scientific a</a:t>
            </a:r>
            <a:r>
              <a:rPr lang="en-US" sz="2800" b="1" dirty="0" smtClean="0">
                <a:solidFill>
                  <a:srgbClr val="FF0000"/>
                </a:solidFill>
              </a:rPr>
              <a:t>ctivities overviewed in the lecture: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971800"/>
            <a:ext cx="292256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631099"/>
            <a:ext cx="2895600" cy="146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066800"/>
            <a:ext cx="2895600" cy="140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hand_right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752600"/>
            <a:ext cx="731838" cy="274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48"/>
          <p:cNvSpPr/>
          <p:nvPr/>
        </p:nvSpPr>
        <p:spPr>
          <a:xfrm>
            <a:off x="1905000" y="3810000"/>
            <a:ext cx="2362200" cy="2286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036"/>
          <p:cNvGrpSpPr/>
          <p:nvPr/>
        </p:nvGrpSpPr>
        <p:grpSpPr>
          <a:xfrm>
            <a:off x="4343400" y="1676401"/>
            <a:ext cx="4605805" cy="4495800"/>
            <a:chOff x="3200400" y="1715217"/>
            <a:chExt cx="2402901" cy="2094783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4" name="Flowchart: Process 3"/>
            <p:cNvSpPr/>
            <p:nvPr/>
          </p:nvSpPr>
          <p:spPr>
            <a:xfrm>
              <a:off x="3222207" y="1905000"/>
              <a:ext cx="1981200" cy="1905000"/>
            </a:xfrm>
            <a:prstGeom prst="flowChart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4925">
              <a:solidFill>
                <a:schemeClr val="accent1">
                  <a:lumMod val="50000"/>
                </a:schemeClr>
              </a:solidFill>
            </a:ln>
            <a:effectLst/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0">
              <a:schemeClr val="accent3"/>
            </a:lnRef>
            <a:fillRef idx="1003">
              <a:schemeClr val="dk2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lang="en-US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822407" y="2293907"/>
              <a:ext cx="323694" cy="585877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4365207" y="1935193"/>
              <a:ext cx="323694" cy="792192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165260" y="1715217"/>
              <a:ext cx="323694" cy="792192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473343" y="1897811"/>
              <a:ext cx="323694" cy="792192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593807" y="1897810"/>
              <a:ext cx="491502" cy="609599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65207" y="1715219"/>
              <a:ext cx="323694" cy="792192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279607" y="2438399"/>
              <a:ext cx="323694" cy="589471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5" name="Freeform 14"/>
            <p:cNvSpPr/>
            <p:nvPr/>
          </p:nvSpPr>
          <p:spPr>
            <a:xfrm flipH="1">
              <a:off x="5085309" y="2667000"/>
              <a:ext cx="118097" cy="450370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037763" y="2087594"/>
              <a:ext cx="394244" cy="839636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728853" y="2331289"/>
              <a:ext cx="308910" cy="846106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4592471" y="2087593"/>
              <a:ext cx="323694" cy="792192"/>
            </a:xfrm>
            <a:custGeom>
              <a:avLst/>
              <a:gdLst>
                <a:gd name="connsiteX0" fmla="*/ 8626 w 95094"/>
                <a:gd name="connsiteY0" fmla="*/ 0 h 974785"/>
                <a:gd name="connsiteX1" fmla="*/ 43132 w 95094"/>
                <a:gd name="connsiteY1" fmla="*/ 69012 h 974785"/>
                <a:gd name="connsiteX2" fmla="*/ 25879 w 95094"/>
                <a:gd name="connsiteY2" fmla="*/ 94891 h 974785"/>
                <a:gd name="connsiteX3" fmla="*/ 8626 w 95094"/>
                <a:gd name="connsiteY3" fmla="*/ 146649 h 974785"/>
                <a:gd name="connsiteX4" fmla="*/ 0 w 95094"/>
                <a:gd name="connsiteY4" fmla="*/ 172529 h 974785"/>
                <a:gd name="connsiteX5" fmla="*/ 8626 w 95094"/>
                <a:gd name="connsiteY5" fmla="*/ 258793 h 974785"/>
                <a:gd name="connsiteX6" fmla="*/ 34505 w 95094"/>
                <a:gd name="connsiteY6" fmla="*/ 276046 h 974785"/>
                <a:gd name="connsiteX7" fmla="*/ 60384 w 95094"/>
                <a:gd name="connsiteY7" fmla="*/ 301925 h 974785"/>
                <a:gd name="connsiteX8" fmla="*/ 69011 w 95094"/>
                <a:gd name="connsiteY8" fmla="*/ 327804 h 974785"/>
                <a:gd name="connsiteX9" fmla="*/ 51758 w 95094"/>
                <a:gd name="connsiteY9" fmla="*/ 405442 h 974785"/>
                <a:gd name="connsiteX10" fmla="*/ 34505 w 95094"/>
                <a:gd name="connsiteY10" fmla="*/ 431321 h 974785"/>
                <a:gd name="connsiteX11" fmla="*/ 17252 w 95094"/>
                <a:gd name="connsiteY11" fmla="*/ 483080 h 974785"/>
                <a:gd name="connsiteX12" fmla="*/ 8626 w 95094"/>
                <a:gd name="connsiteY12" fmla="*/ 508959 h 974785"/>
                <a:gd name="connsiteX13" fmla="*/ 17252 w 95094"/>
                <a:gd name="connsiteY13" fmla="*/ 552091 h 974785"/>
                <a:gd name="connsiteX14" fmla="*/ 69011 w 95094"/>
                <a:gd name="connsiteY14" fmla="*/ 586597 h 974785"/>
                <a:gd name="connsiteX15" fmla="*/ 86264 w 95094"/>
                <a:gd name="connsiteY15" fmla="*/ 612476 h 974785"/>
                <a:gd name="connsiteX16" fmla="*/ 86264 w 95094"/>
                <a:gd name="connsiteY16" fmla="*/ 724619 h 974785"/>
                <a:gd name="connsiteX17" fmla="*/ 77637 w 95094"/>
                <a:gd name="connsiteY17" fmla="*/ 836763 h 974785"/>
                <a:gd name="connsiteX18" fmla="*/ 69011 w 95094"/>
                <a:gd name="connsiteY18" fmla="*/ 862642 h 974785"/>
                <a:gd name="connsiteX19" fmla="*/ 43132 w 95094"/>
                <a:gd name="connsiteY19" fmla="*/ 879895 h 974785"/>
                <a:gd name="connsiteX20" fmla="*/ 17252 w 95094"/>
                <a:gd name="connsiteY20" fmla="*/ 931653 h 974785"/>
                <a:gd name="connsiteX21" fmla="*/ 25879 w 95094"/>
                <a:gd name="connsiteY21" fmla="*/ 974785 h 97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094" h="974785">
                  <a:moveTo>
                    <a:pt x="8626" y="0"/>
                  </a:moveTo>
                  <a:cubicBezTo>
                    <a:pt x="9034" y="680"/>
                    <a:pt x="45554" y="54478"/>
                    <a:pt x="43132" y="69012"/>
                  </a:cubicBezTo>
                  <a:cubicBezTo>
                    <a:pt x="41428" y="79239"/>
                    <a:pt x="30090" y="85417"/>
                    <a:pt x="25879" y="94891"/>
                  </a:cubicBezTo>
                  <a:cubicBezTo>
                    <a:pt x="18493" y="111509"/>
                    <a:pt x="14377" y="129396"/>
                    <a:pt x="8626" y="146649"/>
                  </a:cubicBezTo>
                  <a:lnTo>
                    <a:pt x="0" y="172529"/>
                  </a:lnTo>
                  <a:cubicBezTo>
                    <a:pt x="2875" y="201284"/>
                    <a:pt x="-512" y="231378"/>
                    <a:pt x="8626" y="258793"/>
                  </a:cubicBezTo>
                  <a:cubicBezTo>
                    <a:pt x="11904" y="268629"/>
                    <a:pt x="26540" y="269409"/>
                    <a:pt x="34505" y="276046"/>
                  </a:cubicBezTo>
                  <a:cubicBezTo>
                    <a:pt x="43877" y="283856"/>
                    <a:pt x="51758" y="293299"/>
                    <a:pt x="60384" y="301925"/>
                  </a:cubicBezTo>
                  <a:cubicBezTo>
                    <a:pt x="63260" y="310551"/>
                    <a:pt x="69011" y="318711"/>
                    <a:pt x="69011" y="327804"/>
                  </a:cubicBezTo>
                  <a:cubicBezTo>
                    <a:pt x="69011" y="341053"/>
                    <a:pt x="60653" y="387652"/>
                    <a:pt x="51758" y="405442"/>
                  </a:cubicBezTo>
                  <a:cubicBezTo>
                    <a:pt x="47121" y="414715"/>
                    <a:pt x="40256" y="422695"/>
                    <a:pt x="34505" y="431321"/>
                  </a:cubicBezTo>
                  <a:lnTo>
                    <a:pt x="17252" y="483080"/>
                  </a:lnTo>
                  <a:lnTo>
                    <a:pt x="8626" y="508959"/>
                  </a:lnTo>
                  <a:cubicBezTo>
                    <a:pt x="11501" y="523336"/>
                    <a:pt x="8250" y="540517"/>
                    <a:pt x="17252" y="552091"/>
                  </a:cubicBezTo>
                  <a:cubicBezTo>
                    <a:pt x="29982" y="568459"/>
                    <a:pt x="69011" y="586597"/>
                    <a:pt x="69011" y="586597"/>
                  </a:cubicBezTo>
                  <a:cubicBezTo>
                    <a:pt x="74762" y="595223"/>
                    <a:pt x="82180" y="602947"/>
                    <a:pt x="86264" y="612476"/>
                  </a:cubicBezTo>
                  <a:cubicBezTo>
                    <a:pt x="103751" y="653279"/>
                    <a:pt x="90607" y="676846"/>
                    <a:pt x="86264" y="724619"/>
                  </a:cubicBezTo>
                  <a:cubicBezTo>
                    <a:pt x="82870" y="761957"/>
                    <a:pt x="82287" y="799561"/>
                    <a:pt x="77637" y="836763"/>
                  </a:cubicBezTo>
                  <a:cubicBezTo>
                    <a:pt x="76509" y="845786"/>
                    <a:pt x="74691" y="855542"/>
                    <a:pt x="69011" y="862642"/>
                  </a:cubicBezTo>
                  <a:cubicBezTo>
                    <a:pt x="62534" y="870738"/>
                    <a:pt x="51758" y="874144"/>
                    <a:pt x="43132" y="879895"/>
                  </a:cubicBezTo>
                  <a:cubicBezTo>
                    <a:pt x="34410" y="892978"/>
                    <a:pt x="17252" y="913797"/>
                    <a:pt x="17252" y="931653"/>
                  </a:cubicBezTo>
                  <a:cubicBezTo>
                    <a:pt x="17252" y="946315"/>
                    <a:pt x="25879" y="974785"/>
                    <a:pt x="25879" y="974785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200400" y="2514600"/>
              <a:ext cx="783807" cy="565188"/>
            </a:xfrm>
            <a:custGeom>
              <a:avLst/>
              <a:gdLst>
                <a:gd name="connsiteX0" fmla="*/ 440041 w 1131739"/>
                <a:gd name="connsiteY0" fmla="*/ 207034 h 795380"/>
                <a:gd name="connsiteX1" fmla="*/ 465920 w 1131739"/>
                <a:gd name="connsiteY1" fmla="*/ 155276 h 795380"/>
                <a:gd name="connsiteX2" fmla="*/ 500426 w 1131739"/>
                <a:gd name="connsiteY2" fmla="*/ 146649 h 795380"/>
                <a:gd name="connsiteX3" fmla="*/ 526305 w 1131739"/>
                <a:gd name="connsiteY3" fmla="*/ 138023 h 795380"/>
                <a:gd name="connsiteX4" fmla="*/ 621196 w 1131739"/>
                <a:gd name="connsiteY4" fmla="*/ 181155 h 795380"/>
                <a:gd name="connsiteX5" fmla="*/ 638449 w 1131739"/>
                <a:gd name="connsiteY5" fmla="*/ 215661 h 795380"/>
                <a:gd name="connsiteX6" fmla="*/ 647075 w 1131739"/>
                <a:gd name="connsiteY6" fmla="*/ 250166 h 795380"/>
                <a:gd name="connsiteX7" fmla="*/ 621196 w 1131739"/>
                <a:gd name="connsiteY7" fmla="*/ 301925 h 795380"/>
                <a:gd name="connsiteX8" fmla="*/ 595317 w 1131739"/>
                <a:gd name="connsiteY8" fmla="*/ 310551 h 795380"/>
                <a:gd name="connsiteX9" fmla="*/ 552185 w 1131739"/>
                <a:gd name="connsiteY9" fmla="*/ 336430 h 795380"/>
                <a:gd name="connsiteX10" fmla="*/ 483173 w 1131739"/>
                <a:gd name="connsiteY10" fmla="*/ 353683 h 795380"/>
                <a:gd name="connsiteX11" fmla="*/ 431415 w 1131739"/>
                <a:gd name="connsiteY11" fmla="*/ 336430 h 795380"/>
                <a:gd name="connsiteX12" fmla="*/ 422788 w 1131739"/>
                <a:gd name="connsiteY12" fmla="*/ 310551 h 795380"/>
                <a:gd name="connsiteX13" fmla="*/ 431415 w 1131739"/>
                <a:gd name="connsiteY13" fmla="*/ 215661 h 795380"/>
                <a:gd name="connsiteX14" fmla="*/ 457294 w 1131739"/>
                <a:gd name="connsiteY14" fmla="*/ 189781 h 795380"/>
                <a:gd name="connsiteX15" fmla="*/ 552185 w 1131739"/>
                <a:gd name="connsiteY15" fmla="*/ 155276 h 795380"/>
                <a:gd name="connsiteX16" fmla="*/ 664328 w 1131739"/>
                <a:gd name="connsiteY16" fmla="*/ 172529 h 795380"/>
                <a:gd name="connsiteX17" fmla="*/ 690207 w 1131739"/>
                <a:gd name="connsiteY17" fmla="*/ 181155 h 795380"/>
                <a:gd name="connsiteX18" fmla="*/ 707460 w 1131739"/>
                <a:gd name="connsiteY18" fmla="*/ 207034 h 795380"/>
                <a:gd name="connsiteX19" fmla="*/ 716086 w 1131739"/>
                <a:gd name="connsiteY19" fmla="*/ 232913 h 795380"/>
                <a:gd name="connsiteX20" fmla="*/ 629822 w 1131739"/>
                <a:gd name="connsiteY20" fmla="*/ 319178 h 795380"/>
                <a:gd name="connsiteX21" fmla="*/ 578064 w 1131739"/>
                <a:gd name="connsiteY21" fmla="*/ 345057 h 795380"/>
                <a:gd name="connsiteX22" fmla="*/ 526305 w 1131739"/>
                <a:gd name="connsiteY22" fmla="*/ 353683 h 795380"/>
                <a:gd name="connsiteX23" fmla="*/ 414162 w 1131739"/>
                <a:gd name="connsiteY23" fmla="*/ 319178 h 795380"/>
                <a:gd name="connsiteX24" fmla="*/ 405536 w 1131739"/>
                <a:gd name="connsiteY24" fmla="*/ 293298 h 795380"/>
                <a:gd name="connsiteX25" fmla="*/ 422788 w 1131739"/>
                <a:gd name="connsiteY25" fmla="*/ 189781 h 795380"/>
                <a:gd name="connsiteX26" fmla="*/ 517679 w 1131739"/>
                <a:gd name="connsiteY26" fmla="*/ 86264 h 795380"/>
                <a:gd name="connsiteX27" fmla="*/ 586690 w 1131739"/>
                <a:gd name="connsiteY27" fmla="*/ 34506 h 795380"/>
                <a:gd name="connsiteX28" fmla="*/ 733339 w 1131739"/>
                <a:gd name="connsiteY28" fmla="*/ 0 h 795380"/>
                <a:gd name="connsiteX29" fmla="*/ 862736 w 1131739"/>
                <a:gd name="connsiteY29" fmla="*/ 34506 h 795380"/>
                <a:gd name="connsiteX30" fmla="*/ 879988 w 1131739"/>
                <a:gd name="connsiteY30" fmla="*/ 60385 h 795380"/>
                <a:gd name="connsiteX31" fmla="*/ 854109 w 1131739"/>
                <a:gd name="connsiteY31" fmla="*/ 224287 h 795380"/>
                <a:gd name="connsiteX32" fmla="*/ 836856 w 1131739"/>
                <a:gd name="connsiteY32" fmla="*/ 258793 h 795380"/>
                <a:gd name="connsiteX33" fmla="*/ 810977 w 1131739"/>
                <a:gd name="connsiteY33" fmla="*/ 276046 h 795380"/>
                <a:gd name="connsiteX34" fmla="*/ 828230 w 1131739"/>
                <a:gd name="connsiteY34" fmla="*/ 224287 h 795380"/>
                <a:gd name="connsiteX35" fmla="*/ 914494 w 1131739"/>
                <a:gd name="connsiteY35" fmla="*/ 215661 h 795380"/>
                <a:gd name="connsiteX36" fmla="*/ 888615 w 1131739"/>
                <a:gd name="connsiteY36" fmla="*/ 284672 h 795380"/>
                <a:gd name="connsiteX37" fmla="*/ 871362 w 1131739"/>
                <a:gd name="connsiteY37" fmla="*/ 310551 h 795380"/>
                <a:gd name="connsiteX38" fmla="*/ 828230 w 1131739"/>
                <a:gd name="connsiteY38" fmla="*/ 319178 h 795380"/>
                <a:gd name="connsiteX39" fmla="*/ 828230 w 1131739"/>
                <a:gd name="connsiteY39" fmla="*/ 181155 h 795380"/>
                <a:gd name="connsiteX40" fmla="*/ 914494 w 1131739"/>
                <a:gd name="connsiteY40" fmla="*/ 189781 h 795380"/>
                <a:gd name="connsiteX41" fmla="*/ 931747 w 1131739"/>
                <a:gd name="connsiteY41" fmla="*/ 215661 h 795380"/>
                <a:gd name="connsiteX42" fmla="*/ 914494 w 1131739"/>
                <a:gd name="connsiteY42" fmla="*/ 284672 h 795380"/>
                <a:gd name="connsiteX43" fmla="*/ 836856 w 1131739"/>
                <a:gd name="connsiteY43" fmla="*/ 310551 h 795380"/>
                <a:gd name="connsiteX44" fmla="*/ 810977 w 1131739"/>
                <a:gd name="connsiteY44" fmla="*/ 284672 h 795380"/>
                <a:gd name="connsiteX45" fmla="*/ 836856 w 1131739"/>
                <a:gd name="connsiteY45" fmla="*/ 276046 h 795380"/>
                <a:gd name="connsiteX46" fmla="*/ 923120 w 1131739"/>
                <a:gd name="connsiteY46" fmla="*/ 250166 h 795380"/>
                <a:gd name="connsiteX47" fmla="*/ 1018011 w 1131739"/>
                <a:gd name="connsiteY47" fmla="*/ 258793 h 795380"/>
                <a:gd name="connsiteX48" fmla="*/ 1035264 w 1131739"/>
                <a:gd name="connsiteY48" fmla="*/ 327804 h 795380"/>
                <a:gd name="connsiteX49" fmla="*/ 974879 w 1131739"/>
                <a:gd name="connsiteY49" fmla="*/ 362310 h 795380"/>
                <a:gd name="connsiteX50" fmla="*/ 966253 w 1131739"/>
                <a:gd name="connsiteY50" fmla="*/ 327804 h 795380"/>
                <a:gd name="connsiteX51" fmla="*/ 1018011 w 1131739"/>
                <a:gd name="connsiteY51" fmla="*/ 284672 h 795380"/>
                <a:gd name="connsiteX52" fmla="*/ 1121528 w 1131739"/>
                <a:gd name="connsiteY52" fmla="*/ 301925 h 795380"/>
                <a:gd name="connsiteX53" fmla="*/ 1130154 w 1131739"/>
                <a:gd name="connsiteY53" fmla="*/ 345057 h 795380"/>
                <a:gd name="connsiteX54" fmla="*/ 1095649 w 1131739"/>
                <a:gd name="connsiteY54" fmla="*/ 483079 h 795380"/>
                <a:gd name="connsiteX55" fmla="*/ 1043890 w 1131739"/>
                <a:gd name="connsiteY55" fmla="*/ 526212 h 795380"/>
                <a:gd name="connsiteX56" fmla="*/ 992132 w 1131739"/>
                <a:gd name="connsiteY56" fmla="*/ 577970 h 795380"/>
                <a:gd name="connsiteX57" fmla="*/ 888615 w 1131739"/>
                <a:gd name="connsiteY57" fmla="*/ 638355 h 795380"/>
                <a:gd name="connsiteX58" fmla="*/ 828230 w 1131739"/>
                <a:gd name="connsiteY58" fmla="*/ 655608 h 795380"/>
                <a:gd name="connsiteX59" fmla="*/ 578064 w 1131739"/>
                <a:gd name="connsiteY59" fmla="*/ 586596 h 795380"/>
                <a:gd name="connsiteX60" fmla="*/ 595317 w 1131739"/>
                <a:gd name="connsiteY60" fmla="*/ 517585 h 795380"/>
                <a:gd name="connsiteX61" fmla="*/ 629822 w 1131739"/>
                <a:gd name="connsiteY61" fmla="*/ 491706 h 795380"/>
                <a:gd name="connsiteX62" fmla="*/ 802351 w 1131739"/>
                <a:gd name="connsiteY62" fmla="*/ 508959 h 795380"/>
                <a:gd name="connsiteX63" fmla="*/ 836856 w 1131739"/>
                <a:gd name="connsiteY63" fmla="*/ 534838 h 795380"/>
                <a:gd name="connsiteX64" fmla="*/ 914494 w 1131739"/>
                <a:gd name="connsiteY64" fmla="*/ 629729 h 795380"/>
                <a:gd name="connsiteX65" fmla="*/ 923120 w 1131739"/>
                <a:gd name="connsiteY65" fmla="*/ 664234 h 795380"/>
                <a:gd name="connsiteX66" fmla="*/ 897241 w 1131739"/>
                <a:gd name="connsiteY66" fmla="*/ 724619 h 795380"/>
                <a:gd name="connsiteX67" fmla="*/ 854109 w 1131739"/>
                <a:gd name="connsiteY67" fmla="*/ 750498 h 795380"/>
                <a:gd name="connsiteX68" fmla="*/ 819603 w 1131739"/>
                <a:gd name="connsiteY68" fmla="*/ 767751 h 795380"/>
                <a:gd name="connsiteX69" fmla="*/ 698834 w 1131739"/>
                <a:gd name="connsiteY69" fmla="*/ 785004 h 795380"/>
                <a:gd name="connsiteX70" fmla="*/ 612570 w 1131739"/>
                <a:gd name="connsiteY70" fmla="*/ 776378 h 795380"/>
                <a:gd name="connsiteX71" fmla="*/ 569437 w 1131739"/>
                <a:gd name="connsiteY71" fmla="*/ 655608 h 795380"/>
                <a:gd name="connsiteX72" fmla="*/ 362403 w 1131739"/>
                <a:gd name="connsiteY72" fmla="*/ 655608 h 795380"/>
                <a:gd name="connsiteX73" fmla="*/ 327898 w 1131739"/>
                <a:gd name="connsiteY73" fmla="*/ 638355 h 795380"/>
                <a:gd name="connsiteX74" fmla="*/ 310645 w 1131739"/>
                <a:gd name="connsiteY74" fmla="*/ 595223 h 795380"/>
                <a:gd name="connsiteX75" fmla="*/ 258886 w 1131739"/>
                <a:gd name="connsiteY75" fmla="*/ 483079 h 795380"/>
                <a:gd name="connsiteX76" fmla="*/ 267513 w 1131739"/>
                <a:gd name="connsiteY76" fmla="*/ 353683 h 795380"/>
                <a:gd name="connsiteX77" fmla="*/ 302019 w 1131739"/>
                <a:gd name="connsiteY77" fmla="*/ 336430 h 795380"/>
                <a:gd name="connsiteX78" fmla="*/ 440041 w 1131739"/>
                <a:gd name="connsiteY78" fmla="*/ 362310 h 795380"/>
                <a:gd name="connsiteX79" fmla="*/ 465920 w 1131739"/>
                <a:gd name="connsiteY79" fmla="*/ 379562 h 795380"/>
                <a:gd name="connsiteX80" fmla="*/ 431415 w 1131739"/>
                <a:gd name="connsiteY80" fmla="*/ 457200 h 795380"/>
                <a:gd name="connsiteX81" fmla="*/ 405536 w 1131739"/>
                <a:gd name="connsiteY81" fmla="*/ 465827 h 795380"/>
                <a:gd name="connsiteX82" fmla="*/ 379656 w 1131739"/>
                <a:gd name="connsiteY82" fmla="*/ 483079 h 795380"/>
                <a:gd name="connsiteX83" fmla="*/ 310645 w 1131739"/>
                <a:gd name="connsiteY83" fmla="*/ 474453 h 795380"/>
                <a:gd name="connsiteX84" fmla="*/ 302019 w 1131739"/>
                <a:gd name="connsiteY84" fmla="*/ 448574 h 795380"/>
                <a:gd name="connsiteX85" fmla="*/ 310645 w 1131739"/>
                <a:gd name="connsiteY85" fmla="*/ 276046 h 795380"/>
                <a:gd name="connsiteX86" fmla="*/ 345151 w 1131739"/>
                <a:gd name="connsiteY86" fmla="*/ 198408 h 795380"/>
                <a:gd name="connsiteX87" fmla="*/ 405536 w 1131739"/>
                <a:gd name="connsiteY87" fmla="*/ 163902 h 795380"/>
                <a:gd name="connsiteX88" fmla="*/ 517679 w 1131739"/>
                <a:gd name="connsiteY88" fmla="*/ 172529 h 795380"/>
                <a:gd name="connsiteX89" fmla="*/ 552185 w 1131739"/>
                <a:gd name="connsiteY89" fmla="*/ 198408 h 795380"/>
                <a:gd name="connsiteX90" fmla="*/ 586690 w 1131739"/>
                <a:gd name="connsiteY90" fmla="*/ 250166 h 795380"/>
                <a:gd name="connsiteX91" fmla="*/ 483173 w 1131739"/>
                <a:gd name="connsiteY91" fmla="*/ 258793 h 795380"/>
                <a:gd name="connsiteX92" fmla="*/ 509053 w 1131739"/>
                <a:gd name="connsiteY92" fmla="*/ 172529 h 795380"/>
                <a:gd name="connsiteX93" fmla="*/ 534932 w 1131739"/>
                <a:gd name="connsiteY93" fmla="*/ 163902 h 795380"/>
                <a:gd name="connsiteX94" fmla="*/ 569437 w 1131739"/>
                <a:gd name="connsiteY94" fmla="*/ 155276 h 795380"/>
                <a:gd name="connsiteX95" fmla="*/ 741966 w 1131739"/>
                <a:gd name="connsiteY95" fmla="*/ 189781 h 795380"/>
                <a:gd name="connsiteX96" fmla="*/ 776471 w 1131739"/>
                <a:gd name="connsiteY96" fmla="*/ 215661 h 795380"/>
                <a:gd name="connsiteX97" fmla="*/ 793724 w 1131739"/>
                <a:gd name="connsiteY97" fmla="*/ 267419 h 795380"/>
                <a:gd name="connsiteX98" fmla="*/ 785098 w 1131739"/>
                <a:gd name="connsiteY98" fmla="*/ 388189 h 795380"/>
                <a:gd name="connsiteX99" fmla="*/ 750592 w 1131739"/>
                <a:gd name="connsiteY99" fmla="*/ 414068 h 795380"/>
                <a:gd name="connsiteX100" fmla="*/ 664328 w 1131739"/>
                <a:gd name="connsiteY100" fmla="*/ 370936 h 795380"/>
                <a:gd name="connsiteX101" fmla="*/ 672954 w 1131739"/>
                <a:gd name="connsiteY101" fmla="*/ 241540 h 795380"/>
                <a:gd name="connsiteX102" fmla="*/ 716086 w 1131739"/>
                <a:gd name="connsiteY102" fmla="*/ 189781 h 795380"/>
                <a:gd name="connsiteX103" fmla="*/ 828230 w 1131739"/>
                <a:gd name="connsiteY103" fmla="*/ 120770 h 795380"/>
                <a:gd name="connsiteX104" fmla="*/ 681581 w 1131739"/>
                <a:gd name="connsiteY104" fmla="*/ 77638 h 795380"/>
                <a:gd name="connsiteX105" fmla="*/ 612570 w 1131739"/>
                <a:gd name="connsiteY105" fmla="*/ 60385 h 795380"/>
                <a:gd name="connsiteX106" fmla="*/ 586690 w 1131739"/>
                <a:gd name="connsiteY106" fmla="*/ 51759 h 795380"/>
                <a:gd name="connsiteX107" fmla="*/ 526305 w 1131739"/>
                <a:gd name="connsiteY107" fmla="*/ 43132 h 795380"/>
                <a:gd name="connsiteX108" fmla="*/ 431415 w 1131739"/>
                <a:gd name="connsiteY108" fmla="*/ 51759 h 795380"/>
                <a:gd name="connsiteX109" fmla="*/ 379656 w 1131739"/>
                <a:gd name="connsiteY109" fmla="*/ 60385 h 795380"/>
                <a:gd name="connsiteX110" fmla="*/ 267513 w 1131739"/>
                <a:gd name="connsiteY110" fmla="*/ 69012 h 795380"/>
                <a:gd name="connsiteX111" fmla="*/ 250260 w 1131739"/>
                <a:gd name="connsiteY111" fmla="*/ 155276 h 795380"/>
                <a:gd name="connsiteX112" fmla="*/ 267513 w 1131739"/>
                <a:gd name="connsiteY112" fmla="*/ 189781 h 795380"/>
                <a:gd name="connsiteX113" fmla="*/ 284766 w 1131739"/>
                <a:gd name="connsiteY113" fmla="*/ 241540 h 795380"/>
                <a:gd name="connsiteX114" fmla="*/ 302019 w 1131739"/>
                <a:gd name="connsiteY114" fmla="*/ 284672 h 795380"/>
                <a:gd name="connsiteX115" fmla="*/ 327898 w 1131739"/>
                <a:gd name="connsiteY115" fmla="*/ 362310 h 795380"/>
                <a:gd name="connsiteX116" fmla="*/ 371030 w 1131739"/>
                <a:gd name="connsiteY116" fmla="*/ 405442 h 795380"/>
                <a:gd name="connsiteX117" fmla="*/ 371030 w 1131739"/>
                <a:gd name="connsiteY117" fmla="*/ 198408 h 795380"/>
                <a:gd name="connsiteX118" fmla="*/ 353777 w 1131739"/>
                <a:gd name="connsiteY118" fmla="*/ 163902 h 795380"/>
                <a:gd name="connsiteX119" fmla="*/ 319271 w 1131739"/>
                <a:gd name="connsiteY119" fmla="*/ 138023 h 795380"/>
                <a:gd name="connsiteX120" fmla="*/ 189875 w 1131739"/>
                <a:gd name="connsiteY120" fmla="*/ 163902 h 795380"/>
                <a:gd name="connsiteX121" fmla="*/ 146743 w 1131739"/>
                <a:gd name="connsiteY121" fmla="*/ 207034 h 795380"/>
                <a:gd name="connsiteX122" fmla="*/ 8720 w 1131739"/>
                <a:gd name="connsiteY122" fmla="*/ 474453 h 795380"/>
                <a:gd name="connsiteX123" fmla="*/ 94 w 1131739"/>
                <a:gd name="connsiteY123" fmla="*/ 526212 h 795380"/>
                <a:gd name="connsiteX124" fmla="*/ 17347 w 1131739"/>
                <a:gd name="connsiteY124" fmla="*/ 629729 h 795380"/>
                <a:gd name="connsiteX125" fmla="*/ 60479 w 1131739"/>
                <a:gd name="connsiteY125" fmla="*/ 646981 h 795380"/>
                <a:gd name="connsiteX126" fmla="*/ 172622 w 1131739"/>
                <a:gd name="connsiteY126" fmla="*/ 672861 h 795380"/>
                <a:gd name="connsiteX127" fmla="*/ 336524 w 1131739"/>
                <a:gd name="connsiteY127" fmla="*/ 707366 h 795380"/>
                <a:gd name="connsiteX128" fmla="*/ 396909 w 1131739"/>
                <a:gd name="connsiteY128" fmla="*/ 715993 h 795380"/>
                <a:gd name="connsiteX129" fmla="*/ 440041 w 1131739"/>
                <a:gd name="connsiteY129" fmla="*/ 724619 h 795380"/>
                <a:gd name="connsiteX130" fmla="*/ 388283 w 1131739"/>
                <a:gd name="connsiteY130" fmla="*/ 715993 h 795380"/>
                <a:gd name="connsiteX131" fmla="*/ 414162 w 1131739"/>
                <a:gd name="connsiteY131" fmla="*/ 707366 h 795380"/>
                <a:gd name="connsiteX132" fmla="*/ 465920 w 1131739"/>
                <a:gd name="connsiteY132" fmla="*/ 698740 h 795380"/>
                <a:gd name="connsiteX133" fmla="*/ 474547 w 1131739"/>
                <a:gd name="connsiteY133" fmla="*/ 664234 h 795380"/>
                <a:gd name="connsiteX134" fmla="*/ 379656 w 1131739"/>
                <a:gd name="connsiteY134" fmla="*/ 655608 h 795380"/>
                <a:gd name="connsiteX135" fmla="*/ 371030 w 1131739"/>
                <a:gd name="connsiteY135" fmla="*/ 690113 h 795380"/>
                <a:gd name="connsiteX136" fmla="*/ 362403 w 1131739"/>
                <a:gd name="connsiteY136" fmla="*/ 715993 h 795380"/>
                <a:gd name="connsiteX137" fmla="*/ 371030 w 1131739"/>
                <a:gd name="connsiteY137" fmla="*/ 793630 h 795380"/>
                <a:gd name="connsiteX138" fmla="*/ 379656 w 1131739"/>
                <a:gd name="connsiteY138" fmla="*/ 767751 h 795380"/>
                <a:gd name="connsiteX139" fmla="*/ 388283 w 1131739"/>
                <a:gd name="connsiteY139" fmla="*/ 707366 h 795380"/>
                <a:gd name="connsiteX140" fmla="*/ 396909 w 1131739"/>
                <a:gd name="connsiteY140" fmla="*/ 577970 h 795380"/>
                <a:gd name="connsiteX141" fmla="*/ 422788 w 1131739"/>
                <a:gd name="connsiteY141" fmla="*/ 483079 h 795380"/>
                <a:gd name="connsiteX142" fmla="*/ 448668 w 1131739"/>
                <a:gd name="connsiteY142" fmla="*/ 448574 h 795380"/>
                <a:gd name="connsiteX143" fmla="*/ 526305 w 1131739"/>
                <a:gd name="connsiteY143" fmla="*/ 414068 h 795380"/>
                <a:gd name="connsiteX144" fmla="*/ 586690 w 1131739"/>
                <a:gd name="connsiteY144" fmla="*/ 414068 h 79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131739" h="795380">
                  <a:moveTo>
                    <a:pt x="440041" y="207034"/>
                  </a:moveTo>
                  <a:cubicBezTo>
                    <a:pt x="448667" y="189781"/>
                    <a:pt x="452281" y="168915"/>
                    <a:pt x="465920" y="155276"/>
                  </a:cubicBezTo>
                  <a:cubicBezTo>
                    <a:pt x="474303" y="146893"/>
                    <a:pt x="489026" y="149906"/>
                    <a:pt x="500426" y="146649"/>
                  </a:cubicBezTo>
                  <a:cubicBezTo>
                    <a:pt x="509169" y="144151"/>
                    <a:pt x="517679" y="140898"/>
                    <a:pt x="526305" y="138023"/>
                  </a:cubicBezTo>
                  <a:cubicBezTo>
                    <a:pt x="578321" y="151027"/>
                    <a:pt x="593384" y="142217"/>
                    <a:pt x="621196" y="181155"/>
                  </a:cubicBezTo>
                  <a:cubicBezTo>
                    <a:pt x="628670" y="191619"/>
                    <a:pt x="632698" y="204159"/>
                    <a:pt x="638449" y="215661"/>
                  </a:cubicBezTo>
                  <a:cubicBezTo>
                    <a:pt x="641324" y="227163"/>
                    <a:pt x="647075" y="238310"/>
                    <a:pt x="647075" y="250166"/>
                  </a:cubicBezTo>
                  <a:cubicBezTo>
                    <a:pt x="647075" y="262669"/>
                    <a:pt x="629920" y="294946"/>
                    <a:pt x="621196" y="301925"/>
                  </a:cubicBezTo>
                  <a:cubicBezTo>
                    <a:pt x="614096" y="307605"/>
                    <a:pt x="603450" y="306485"/>
                    <a:pt x="595317" y="310551"/>
                  </a:cubicBezTo>
                  <a:cubicBezTo>
                    <a:pt x="580320" y="318049"/>
                    <a:pt x="567182" y="328932"/>
                    <a:pt x="552185" y="336430"/>
                  </a:cubicBezTo>
                  <a:cubicBezTo>
                    <a:pt x="534498" y="345273"/>
                    <a:pt x="499583" y="350401"/>
                    <a:pt x="483173" y="353683"/>
                  </a:cubicBezTo>
                  <a:cubicBezTo>
                    <a:pt x="465920" y="347932"/>
                    <a:pt x="446214" y="347000"/>
                    <a:pt x="431415" y="336430"/>
                  </a:cubicBezTo>
                  <a:cubicBezTo>
                    <a:pt x="424016" y="331145"/>
                    <a:pt x="422788" y="319644"/>
                    <a:pt x="422788" y="310551"/>
                  </a:cubicBezTo>
                  <a:cubicBezTo>
                    <a:pt x="422788" y="278791"/>
                    <a:pt x="422690" y="246199"/>
                    <a:pt x="431415" y="215661"/>
                  </a:cubicBezTo>
                  <a:cubicBezTo>
                    <a:pt x="434767" y="203931"/>
                    <a:pt x="447534" y="197101"/>
                    <a:pt x="457294" y="189781"/>
                  </a:cubicBezTo>
                  <a:cubicBezTo>
                    <a:pt x="500476" y="157394"/>
                    <a:pt x="499482" y="164059"/>
                    <a:pt x="552185" y="155276"/>
                  </a:cubicBezTo>
                  <a:cubicBezTo>
                    <a:pt x="589566" y="161027"/>
                    <a:pt x="627155" y="165559"/>
                    <a:pt x="664328" y="172529"/>
                  </a:cubicBezTo>
                  <a:cubicBezTo>
                    <a:pt x="673265" y="174205"/>
                    <a:pt x="683107" y="175475"/>
                    <a:pt x="690207" y="181155"/>
                  </a:cubicBezTo>
                  <a:cubicBezTo>
                    <a:pt x="698303" y="187632"/>
                    <a:pt x="701709" y="198408"/>
                    <a:pt x="707460" y="207034"/>
                  </a:cubicBezTo>
                  <a:cubicBezTo>
                    <a:pt x="710335" y="215660"/>
                    <a:pt x="717214" y="223890"/>
                    <a:pt x="716086" y="232913"/>
                  </a:cubicBezTo>
                  <a:cubicBezTo>
                    <a:pt x="709580" y="284962"/>
                    <a:pt x="675491" y="296343"/>
                    <a:pt x="629822" y="319178"/>
                  </a:cubicBezTo>
                  <a:cubicBezTo>
                    <a:pt x="612569" y="327804"/>
                    <a:pt x="596363" y="338957"/>
                    <a:pt x="578064" y="345057"/>
                  </a:cubicBezTo>
                  <a:cubicBezTo>
                    <a:pt x="561471" y="350588"/>
                    <a:pt x="543558" y="350808"/>
                    <a:pt x="526305" y="353683"/>
                  </a:cubicBezTo>
                  <a:cubicBezTo>
                    <a:pt x="488924" y="342181"/>
                    <a:pt x="449143" y="336669"/>
                    <a:pt x="414162" y="319178"/>
                  </a:cubicBezTo>
                  <a:cubicBezTo>
                    <a:pt x="406029" y="315111"/>
                    <a:pt x="404931" y="302371"/>
                    <a:pt x="405536" y="293298"/>
                  </a:cubicBezTo>
                  <a:cubicBezTo>
                    <a:pt x="407863" y="258394"/>
                    <a:pt x="411726" y="222967"/>
                    <a:pt x="422788" y="189781"/>
                  </a:cubicBezTo>
                  <a:cubicBezTo>
                    <a:pt x="436899" y="147449"/>
                    <a:pt x="486428" y="111265"/>
                    <a:pt x="517679" y="86264"/>
                  </a:cubicBezTo>
                  <a:cubicBezTo>
                    <a:pt x="540133" y="68301"/>
                    <a:pt x="561277" y="47960"/>
                    <a:pt x="586690" y="34506"/>
                  </a:cubicBezTo>
                  <a:cubicBezTo>
                    <a:pt x="638014" y="7335"/>
                    <a:pt x="678313" y="6879"/>
                    <a:pt x="733339" y="0"/>
                  </a:cubicBezTo>
                  <a:cubicBezTo>
                    <a:pt x="772869" y="6588"/>
                    <a:pt x="829745" y="1515"/>
                    <a:pt x="862736" y="34506"/>
                  </a:cubicBezTo>
                  <a:cubicBezTo>
                    <a:pt x="870067" y="41837"/>
                    <a:pt x="874237" y="51759"/>
                    <a:pt x="879988" y="60385"/>
                  </a:cubicBezTo>
                  <a:cubicBezTo>
                    <a:pt x="867375" y="262205"/>
                    <a:pt x="897684" y="148032"/>
                    <a:pt x="854109" y="224287"/>
                  </a:cubicBezTo>
                  <a:cubicBezTo>
                    <a:pt x="847729" y="235452"/>
                    <a:pt x="845088" y="248914"/>
                    <a:pt x="836856" y="258793"/>
                  </a:cubicBezTo>
                  <a:cubicBezTo>
                    <a:pt x="830219" y="266758"/>
                    <a:pt x="819603" y="270295"/>
                    <a:pt x="810977" y="276046"/>
                  </a:cubicBezTo>
                  <a:cubicBezTo>
                    <a:pt x="816728" y="258793"/>
                    <a:pt x="817318" y="238836"/>
                    <a:pt x="828230" y="224287"/>
                  </a:cubicBezTo>
                  <a:cubicBezTo>
                    <a:pt x="850519" y="194568"/>
                    <a:pt x="887946" y="211236"/>
                    <a:pt x="914494" y="215661"/>
                  </a:cubicBezTo>
                  <a:cubicBezTo>
                    <a:pt x="905868" y="238665"/>
                    <a:pt x="898781" y="262306"/>
                    <a:pt x="888615" y="284672"/>
                  </a:cubicBezTo>
                  <a:cubicBezTo>
                    <a:pt x="884325" y="294110"/>
                    <a:pt x="880364" y="305407"/>
                    <a:pt x="871362" y="310551"/>
                  </a:cubicBezTo>
                  <a:cubicBezTo>
                    <a:pt x="858632" y="317825"/>
                    <a:pt x="842607" y="316302"/>
                    <a:pt x="828230" y="319178"/>
                  </a:cubicBezTo>
                  <a:cubicBezTo>
                    <a:pt x="808730" y="280178"/>
                    <a:pt x="765985" y="224248"/>
                    <a:pt x="828230" y="181155"/>
                  </a:cubicBezTo>
                  <a:cubicBezTo>
                    <a:pt x="851990" y="164706"/>
                    <a:pt x="885739" y="186906"/>
                    <a:pt x="914494" y="189781"/>
                  </a:cubicBezTo>
                  <a:cubicBezTo>
                    <a:pt x="920245" y="198408"/>
                    <a:pt x="931747" y="205293"/>
                    <a:pt x="931747" y="215661"/>
                  </a:cubicBezTo>
                  <a:cubicBezTo>
                    <a:pt x="931747" y="239373"/>
                    <a:pt x="926694" y="264339"/>
                    <a:pt x="914494" y="284672"/>
                  </a:cubicBezTo>
                  <a:cubicBezTo>
                    <a:pt x="904753" y="300907"/>
                    <a:pt x="849409" y="308040"/>
                    <a:pt x="836856" y="310551"/>
                  </a:cubicBezTo>
                  <a:cubicBezTo>
                    <a:pt x="828230" y="301925"/>
                    <a:pt x="810977" y="296871"/>
                    <a:pt x="810977" y="284672"/>
                  </a:cubicBezTo>
                  <a:cubicBezTo>
                    <a:pt x="810977" y="275579"/>
                    <a:pt x="828723" y="280112"/>
                    <a:pt x="836856" y="276046"/>
                  </a:cubicBezTo>
                  <a:cubicBezTo>
                    <a:pt x="899627" y="244661"/>
                    <a:pt x="813303" y="265855"/>
                    <a:pt x="923120" y="250166"/>
                  </a:cubicBezTo>
                  <a:cubicBezTo>
                    <a:pt x="954750" y="253042"/>
                    <a:pt x="986955" y="252138"/>
                    <a:pt x="1018011" y="258793"/>
                  </a:cubicBezTo>
                  <a:cubicBezTo>
                    <a:pt x="1054755" y="266667"/>
                    <a:pt x="1051816" y="298010"/>
                    <a:pt x="1035264" y="327804"/>
                  </a:cubicBezTo>
                  <a:cubicBezTo>
                    <a:pt x="1023395" y="349167"/>
                    <a:pt x="995480" y="355443"/>
                    <a:pt x="974879" y="362310"/>
                  </a:cubicBezTo>
                  <a:cubicBezTo>
                    <a:pt x="972004" y="350808"/>
                    <a:pt x="962996" y="339204"/>
                    <a:pt x="966253" y="327804"/>
                  </a:cubicBezTo>
                  <a:cubicBezTo>
                    <a:pt x="970160" y="314130"/>
                    <a:pt x="1006884" y="292090"/>
                    <a:pt x="1018011" y="284672"/>
                  </a:cubicBezTo>
                  <a:cubicBezTo>
                    <a:pt x="1052517" y="290423"/>
                    <a:pt x="1090728" y="285340"/>
                    <a:pt x="1121528" y="301925"/>
                  </a:cubicBezTo>
                  <a:cubicBezTo>
                    <a:pt x="1134437" y="308876"/>
                    <a:pt x="1132228" y="330542"/>
                    <a:pt x="1130154" y="345057"/>
                  </a:cubicBezTo>
                  <a:cubicBezTo>
                    <a:pt x="1123447" y="392004"/>
                    <a:pt x="1116038" y="440262"/>
                    <a:pt x="1095649" y="483079"/>
                  </a:cubicBezTo>
                  <a:cubicBezTo>
                    <a:pt x="1085993" y="503356"/>
                    <a:pt x="1060445" y="511036"/>
                    <a:pt x="1043890" y="526212"/>
                  </a:cubicBezTo>
                  <a:cubicBezTo>
                    <a:pt x="1025904" y="542699"/>
                    <a:pt x="1010876" y="562350"/>
                    <a:pt x="992132" y="577970"/>
                  </a:cubicBezTo>
                  <a:cubicBezTo>
                    <a:pt x="968943" y="597294"/>
                    <a:pt x="917412" y="627279"/>
                    <a:pt x="888615" y="638355"/>
                  </a:cubicBezTo>
                  <a:cubicBezTo>
                    <a:pt x="869077" y="645870"/>
                    <a:pt x="848358" y="649857"/>
                    <a:pt x="828230" y="655608"/>
                  </a:cubicBezTo>
                  <a:cubicBezTo>
                    <a:pt x="813307" y="653950"/>
                    <a:pt x="578064" y="697117"/>
                    <a:pt x="578064" y="586596"/>
                  </a:cubicBezTo>
                  <a:cubicBezTo>
                    <a:pt x="578064" y="562884"/>
                    <a:pt x="583963" y="538401"/>
                    <a:pt x="595317" y="517585"/>
                  </a:cubicBezTo>
                  <a:cubicBezTo>
                    <a:pt x="602202" y="504963"/>
                    <a:pt x="618320" y="500332"/>
                    <a:pt x="629822" y="491706"/>
                  </a:cubicBezTo>
                  <a:cubicBezTo>
                    <a:pt x="687332" y="497457"/>
                    <a:pt x="745769" y="497171"/>
                    <a:pt x="802351" y="508959"/>
                  </a:cubicBezTo>
                  <a:cubicBezTo>
                    <a:pt x="816426" y="511891"/>
                    <a:pt x="826218" y="525167"/>
                    <a:pt x="836856" y="534838"/>
                  </a:cubicBezTo>
                  <a:cubicBezTo>
                    <a:pt x="900545" y="592737"/>
                    <a:pt x="887126" y="574993"/>
                    <a:pt x="914494" y="629729"/>
                  </a:cubicBezTo>
                  <a:cubicBezTo>
                    <a:pt x="917369" y="641231"/>
                    <a:pt x="925241" y="652570"/>
                    <a:pt x="923120" y="664234"/>
                  </a:cubicBezTo>
                  <a:cubicBezTo>
                    <a:pt x="919203" y="685780"/>
                    <a:pt x="910921" y="707519"/>
                    <a:pt x="897241" y="724619"/>
                  </a:cubicBezTo>
                  <a:cubicBezTo>
                    <a:pt x="886767" y="737712"/>
                    <a:pt x="868766" y="742355"/>
                    <a:pt x="854109" y="750498"/>
                  </a:cubicBezTo>
                  <a:cubicBezTo>
                    <a:pt x="842868" y="756743"/>
                    <a:pt x="831920" y="764056"/>
                    <a:pt x="819603" y="767751"/>
                  </a:cubicBezTo>
                  <a:cubicBezTo>
                    <a:pt x="801829" y="773083"/>
                    <a:pt x="709849" y="783627"/>
                    <a:pt x="698834" y="785004"/>
                  </a:cubicBezTo>
                  <a:cubicBezTo>
                    <a:pt x="670079" y="782129"/>
                    <a:pt x="639542" y="786752"/>
                    <a:pt x="612570" y="776378"/>
                  </a:cubicBezTo>
                  <a:cubicBezTo>
                    <a:pt x="578032" y="763094"/>
                    <a:pt x="571283" y="664840"/>
                    <a:pt x="569437" y="655608"/>
                  </a:cubicBezTo>
                  <a:cubicBezTo>
                    <a:pt x="487118" y="661940"/>
                    <a:pt x="442539" y="671635"/>
                    <a:pt x="362403" y="655608"/>
                  </a:cubicBezTo>
                  <a:cubicBezTo>
                    <a:pt x="349793" y="653086"/>
                    <a:pt x="339400" y="644106"/>
                    <a:pt x="327898" y="638355"/>
                  </a:cubicBezTo>
                  <a:cubicBezTo>
                    <a:pt x="322147" y="623978"/>
                    <a:pt x="316934" y="609373"/>
                    <a:pt x="310645" y="595223"/>
                  </a:cubicBezTo>
                  <a:cubicBezTo>
                    <a:pt x="293924" y="557601"/>
                    <a:pt x="266123" y="523609"/>
                    <a:pt x="258886" y="483079"/>
                  </a:cubicBezTo>
                  <a:cubicBezTo>
                    <a:pt x="251287" y="440524"/>
                    <a:pt x="255315" y="395154"/>
                    <a:pt x="267513" y="353683"/>
                  </a:cubicBezTo>
                  <a:cubicBezTo>
                    <a:pt x="271142" y="341346"/>
                    <a:pt x="290517" y="342181"/>
                    <a:pt x="302019" y="336430"/>
                  </a:cubicBezTo>
                  <a:cubicBezTo>
                    <a:pt x="348026" y="345057"/>
                    <a:pt x="394773" y="350397"/>
                    <a:pt x="440041" y="362310"/>
                  </a:cubicBezTo>
                  <a:cubicBezTo>
                    <a:pt x="450067" y="364948"/>
                    <a:pt x="466859" y="369237"/>
                    <a:pt x="465920" y="379562"/>
                  </a:cubicBezTo>
                  <a:cubicBezTo>
                    <a:pt x="463356" y="407766"/>
                    <a:pt x="447655" y="433999"/>
                    <a:pt x="431415" y="457200"/>
                  </a:cubicBezTo>
                  <a:cubicBezTo>
                    <a:pt x="426201" y="464649"/>
                    <a:pt x="413669" y="461761"/>
                    <a:pt x="405536" y="465827"/>
                  </a:cubicBezTo>
                  <a:cubicBezTo>
                    <a:pt x="396263" y="470464"/>
                    <a:pt x="388283" y="477328"/>
                    <a:pt x="379656" y="483079"/>
                  </a:cubicBezTo>
                  <a:cubicBezTo>
                    <a:pt x="356652" y="480204"/>
                    <a:pt x="331830" y="483868"/>
                    <a:pt x="310645" y="474453"/>
                  </a:cubicBezTo>
                  <a:cubicBezTo>
                    <a:pt x="302336" y="470760"/>
                    <a:pt x="302019" y="457667"/>
                    <a:pt x="302019" y="448574"/>
                  </a:cubicBezTo>
                  <a:cubicBezTo>
                    <a:pt x="302019" y="390993"/>
                    <a:pt x="305863" y="333428"/>
                    <a:pt x="310645" y="276046"/>
                  </a:cubicBezTo>
                  <a:cubicBezTo>
                    <a:pt x="312894" y="249053"/>
                    <a:pt x="327940" y="218078"/>
                    <a:pt x="345151" y="198408"/>
                  </a:cubicBezTo>
                  <a:cubicBezTo>
                    <a:pt x="366655" y="173832"/>
                    <a:pt x="378840" y="172801"/>
                    <a:pt x="405536" y="163902"/>
                  </a:cubicBezTo>
                  <a:cubicBezTo>
                    <a:pt x="442917" y="166778"/>
                    <a:pt x="481184" y="163942"/>
                    <a:pt x="517679" y="172529"/>
                  </a:cubicBezTo>
                  <a:cubicBezTo>
                    <a:pt x="531674" y="175822"/>
                    <a:pt x="542633" y="187662"/>
                    <a:pt x="552185" y="198408"/>
                  </a:cubicBezTo>
                  <a:cubicBezTo>
                    <a:pt x="565961" y="213906"/>
                    <a:pt x="586690" y="250166"/>
                    <a:pt x="586690" y="250166"/>
                  </a:cubicBezTo>
                  <a:cubicBezTo>
                    <a:pt x="566308" y="260357"/>
                    <a:pt x="502102" y="300436"/>
                    <a:pt x="483173" y="258793"/>
                  </a:cubicBezTo>
                  <a:cubicBezTo>
                    <a:pt x="470750" y="231463"/>
                    <a:pt x="494677" y="198884"/>
                    <a:pt x="509053" y="172529"/>
                  </a:cubicBezTo>
                  <a:cubicBezTo>
                    <a:pt x="513407" y="164546"/>
                    <a:pt x="526189" y="166400"/>
                    <a:pt x="534932" y="163902"/>
                  </a:cubicBezTo>
                  <a:cubicBezTo>
                    <a:pt x="546331" y="160645"/>
                    <a:pt x="557935" y="158151"/>
                    <a:pt x="569437" y="155276"/>
                  </a:cubicBezTo>
                  <a:cubicBezTo>
                    <a:pt x="626947" y="166778"/>
                    <a:pt x="685663" y="173359"/>
                    <a:pt x="741966" y="189781"/>
                  </a:cubicBezTo>
                  <a:cubicBezTo>
                    <a:pt x="755768" y="193807"/>
                    <a:pt x="768496" y="203698"/>
                    <a:pt x="776471" y="215661"/>
                  </a:cubicBezTo>
                  <a:cubicBezTo>
                    <a:pt x="786559" y="230793"/>
                    <a:pt x="793724" y="267419"/>
                    <a:pt x="793724" y="267419"/>
                  </a:cubicBezTo>
                  <a:cubicBezTo>
                    <a:pt x="790849" y="307676"/>
                    <a:pt x="796486" y="349470"/>
                    <a:pt x="785098" y="388189"/>
                  </a:cubicBezTo>
                  <a:cubicBezTo>
                    <a:pt x="781041" y="401982"/>
                    <a:pt x="764825" y="416101"/>
                    <a:pt x="750592" y="414068"/>
                  </a:cubicBezTo>
                  <a:cubicBezTo>
                    <a:pt x="718766" y="409521"/>
                    <a:pt x="693083" y="385313"/>
                    <a:pt x="664328" y="370936"/>
                  </a:cubicBezTo>
                  <a:cubicBezTo>
                    <a:pt x="667203" y="327804"/>
                    <a:pt x="661079" y="283105"/>
                    <a:pt x="672954" y="241540"/>
                  </a:cubicBezTo>
                  <a:cubicBezTo>
                    <a:pt x="679124" y="219946"/>
                    <a:pt x="699584" y="205014"/>
                    <a:pt x="716086" y="189781"/>
                  </a:cubicBezTo>
                  <a:cubicBezTo>
                    <a:pt x="770550" y="139507"/>
                    <a:pt x="772905" y="142900"/>
                    <a:pt x="828230" y="120770"/>
                  </a:cubicBezTo>
                  <a:cubicBezTo>
                    <a:pt x="718362" y="73684"/>
                    <a:pt x="819487" y="112115"/>
                    <a:pt x="681581" y="77638"/>
                  </a:cubicBezTo>
                  <a:cubicBezTo>
                    <a:pt x="658577" y="71887"/>
                    <a:pt x="635065" y="67883"/>
                    <a:pt x="612570" y="60385"/>
                  </a:cubicBezTo>
                  <a:cubicBezTo>
                    <a:pt x="603943" y="57510"/>
                    <a:pt x="595607" y="53542"/>
                    <a:pt x="586690" y="51759"/>
                  </a:cubicBezTo>
                  <a:cubicBezTo>
                    <a:pt x="566752" y="47771"/>
                    <a:pt x="546433" y="46008"/>
                    <a:pt x="526305" y="43132"/>
                  </a:cubicBezTo>
                  <a:cubicBezTo>
                    <a:pt x="494675" y="46008"/>
                    <a:pt x="462958" y="48048"/>
                    <a:pt x="431415" y="51759"/>
                  </a:cubicBezTo>
                  <a:cubicBezTo>
                    <a:pt x="414044" y="53803"/>
                    <a:pt x="397051" y="58554"/>
                    <a:pt x="379656" y="60385"/>
                  </a:cubicBezTo>
                  <a:cubicBezTo>
                    <a:pt x="342371" y="64310"/>
                    <a:pt x="304894" y="66136"/>
                    <a:pt x="267513" y="69012"/>
                  </a:cubicBezTo>
                  <a:cubicBezTo>
                    <a:pt x="220295" y="84751"/>
                    <a:pt x="230999" y="71811"/>
                    <a:pt x="250260" y="155276"/>
                  </a:cubicBezTo>
                  <a:cubicBezTo>
                    <a:pt x="253152" y="167806"/>
                    <a:pt x="262737" y="177841"/>
                    <a:pt x="267513" y="189781"/>
                  </a:cubicBezTo>
                  <a:cubicBezTo>
                    <a:pt x="274267" y="206666"/>
                    <a:pt x="278012" y="224655"/>
                    <a:pt x="284766" y="241540"/>
                  </a:cubicBezTo>
                  <a:cubicBezTo>
                    <a:pt x="290517" y="255917"/>
                    <a:pt x="297122" y="269982"/>
                    <a:pt x="302019" y="284672"/>
                  </a:cubicBezTo>
                  <a:cubicBezTo>
                    <a:pt x="325384" y="354767"/>
                    <a:pt x="291897" y="281309"/>
                    <a:pt x="327898" y="362310"/>
                  </a:cubicBezTo>
                  <a:cubicBezTo>
                    <a:pt x="346437" y="404021"/>
                    <a:pt x="334918" y="393404"/>
                    <a:pt x="371030" y="405442"/>
                  </a:cubicBezTo>
                  <a:cubicBezTo>
                    <a:pt x="378108" y="320507"/>
                    <a:pt x="386955" y="283343"/>
                    <a:pt x="371030" y="198408"/>
                  </a:cubicBezTo>
                  <a:cubicBezTo>
                    <a:pt x="368660" y="185769"/>
                    <a:pt x="362146" y="173666"/>
                    <a:pt x="353777" y="163902"/>
                  </a:cubicBezTo>
                  <a:cubicBezTo>
                    <a:pt x="344420" y="152986"/>
                    <a:pt x="330773" y="146649"/>
                    <a:pt x="319271" y="138023"/>
                  </a:cubicBezTo>
                  <a:cubicBezTo>
                    <a:pt x="276139" y="146649"/>
                    <a:pt x="230715" y="147566"/>
                    <a:pt x="189875" y="163902"/>
                  </a:cubicBezTo>
                  <a:cubicBezTo>
                    <a:pt x="170997" y="171453"/>
                    <a:pt x="158561" y="190489"/>
                    <a:pt x="146743" y="207034"/>
                  </a:cubicBezTo>
                  <a:cubicBezTo>
                    <a:pt x="56020" y="334047"/>
                    <a:pt x="63366" y="337841"/>
                    <a:pt x="8720" y="474453"/>
                  </a:cubicBezTo>
                  <a:cubicBezTo>
                    <a:pt x="5845" y="491706"/>
                    <a:pt x="-876" y="508748"/>
                    <a:pt x="94" y="526212"/>
                  </a:cubicBezTo>
                  <a:cubicBezTo>
                    <a:pt x="2035" y="561140"/>
                    <a:pt x="1703" y="598441"/>
                    <a:pt x="17347" y="629729"/>
                  </a:cubicBezTo>
                  <a:cubicBezTo>
                    <a:pt x="24272" y="643579"/>
                    <a:pt x="46329" y="640692"/>
                    <a:pt x="60479" y="646981"/>
                  </a:cubicBezTo>
                  <a:cubicBezTo>
                    <a:pt x="141683" y="683071"/>
                    <a:pt x="34806" y="648251"/>
                    <a:pt x="172622" y="672861"/>
                  </a:cubicBezTo>
                  <a:cubicBezTo>
                    <a:pt x="227584" y="682676"/>
                    <a:pt x="281697" y="696822"/>
                    <a:pt x="336524" y="707366"/>
                  </a:cubicBezTo>
                  <a:cubicBezTo>
                    <a:pt x="356491" y="711206"/>
                    <a:pt x="376853" y="712650"/>
                    <a:pt x="396909" y="715993"/>
                  </a:cubicBezTo>
                  <a:cubicBezTo>
                    <a:pt x="411372" y="718403"/>
                    <a:pt x="454703" y="724619"/>
                    <a:pt x="440041" y="724619"/>
                  </a:cubicBezTo>
                  <a:cubicBezTo>
                    <a:pt x="422550" y="724619"/>
                    <a:pt x="405536" y="718868"/>
                    <a:pt x="388283" y="715993"/>
                  </a:cubicBezTo>
                  <a:cubicBezTo>
                    <a:pt x="396909" y="713117"/>
                    <a:pt x="405286" y="709339"/>
                    <a:pt x="414162" y="707366"/>
                  </a:cubicBezTo>
                  <a:cubicBezTo>
                    <a:pt x="431236" y="703572"/>
                    <a:pt x="451687" y="708906"/>
                    <a:pt x="465920" y="698740"/>
                  </a:cubicBezTo>
                  <a:cubicBezTo>
                    <a:pt x="475568" y="691849"/>
                    <a:pt x="471671" y="675736"/>
                    <a:pt x="474547" y="664234"/>
                  </a:cubicBezTo>
                  <a:cubicBezTo>
                    <a:pt x="450845" y="616832"/>
                    <a:pt x="457293" y="601263"/>
                    <a:pt x="379656" y="655608"/>
                  </a:cubicBezTo>
                  <a:cubicBezTo>
                    <a:pt x="369943" y="662407"/>
                    <a:pt x="374287" y="678714"/>
                    <a:pt x="371030" y="690113"/>
                  </a:cubicBezTo>
                  <a:cubicBezTo>
                    <a:pt x="368532" y="698856"/>
                    <a:pt x="365279" y="707366"/>
                    <a:pt x="362403" y="715993"/>
                  </a:cubicBezTo>
                  <a:cubicBezTo>
                    <a:pt x="365279" y="741872"/>
                    <a:pt x="362796" y="768928"/>
                    <a:pt x="371030" y="793630"/>
                  </a:cubicBezTo>
                  <a:cubicBezTo>
                    <a:pt x="373905" y="802256"/>
                    <a:pt x="377873" y="776667"/>
                    <a:pt x="379656" y="767751"/>
                  </a:cubicBezTo>
                  <a:cubicBezTo>
                    <a:pt x="383644" y="747813"/>
                    <a:pt x="385407" y="727494"/>
                    <a:pt x="388283" y="707366"/>
                  </a:cubicBezTo>
                  <a:cubicBezTo>
                    <a:pt x="391158" y="664234"/>
                    <a:pt x="392811" y="621003"/>
                    <a:pt x="396909" y="577970"/>
                  </a:cubicBezTo>
                  <a:cubicBezTo>
                    <a:pt x="400144" y="544007"/>
                    <a:pt x="406069" y="513174"/>
                    <a:pt x="422788" y="483079"/>
                  </a:cubicBezTo>
                  <a:cubicBezTo>
                    <a:pt x="429770" y="470511"/>
                    <a:pt x="436705" y="456549"/>
                    <a:pt x="448668" y="448574"/>
                  </a:cubicBezTo>
                  <a:cubicBezTo>
                    <a:pt x="472232" y="432865"/>
                    <a:pt x="498831" y="420937"/>
                    <a:pt x="526305" y="414068"/>
                  </a:cubicBezTo>
                  <a:cubicBezTo>
                    <a:pt x="545832" y="409186"/>
                    <a:pt x="566562" y="414068"/>
                    <a:pt x="586690" y="414068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429000" y="2692878"/>
              <a:ext cx="783807" cy="565188"/>
            </a:xfrm>
            <a:custGeom>
              <a:avLst/>
              <a:gdLst>
                <a:gd name="connsiteX0" fmla="*/ 440041 w 1131739"/>
                <a:gd name="connsiteY0" fmla="*/ 207034 h 795380"/>
                <a:gd name="connsiteX1" fmla="*/ 465920 w 1131739"/>
                <a:gd name="connsiteY1" fmla="*/ 155276 h 795380"/>
                <a:gd name="connsiteX2" fmla="*/ 500426 w 1131739"/>
                <a:gd name="connsiteY2" fmla="*/ 146649 h 795380"/>
                <a:gd name="connsiteX3" fmla="*/ 526305 w 1131739"/>
                <a:gd name="connsiteY3" fmla="*/ 138023 h 795380"/>
                <a:gd name="connsiteX4" fmla="*/ 621196 w 1131739"/>
                <a:gd name="connsiteY4" fmla="*/ 181155 h 795380"/>
                <a:gd name="connsiteX5" fmla="*/ 638449 w 1131739"/>
                <a:gd name="connsiteY5" fmla="*/ 215661 h 795380"/>
                <a:gd name="connsiteX6" fmla="*/ 647075 w 1131739"/>
                <a:gd name="connsiteY6" fmla="*/ 250166 h 795380"/>
                <a:gd name="connsiteX7" fmla="*/ 621196 w 1131739"/>
                <a:gd name="connsiteY7" fmla="*/ 301925 h 795380"/>
                <a:gd name="connsiteX8" fmla="*/ 595317 w 1131739"/>
                <a:gd name="connsiteY8" fmla="*/ 310551 h 795380"/>
                <a:gd name="connsiteX9" fmla="*/ 552185 w 1131739"/>
                <a:gd name="connsiteY9" fmla="*/ 336430 h 795380"/>
                <a:gd name="connsiteX10" fmla="*/ 483173 w 1131739"/>
                <a:gd name="connsiteY10" fmla="*/ 353683 h 795380"/>
                <a:gd name="connsiteX11" fmla="*/ 431415 w 1131739"/>
                <a:gd name="connsiteY11" fmla="*/ 336430 h 795380"/>
                <a:gd name="connsiteX12" fmla="*/ 422788 w 1131739"/>
                <a:gd name="connsiteY12" fmla="*/ 310551 h 795380"/>
                <a:gd name="connsiteX13" fmla="*/ 431415 w 1131739"/>
                <a:gd name="connsiteY13" fmla="*/ 215661 h 795380"/>
                <a:gd name="connsiteX14" fmla="*/ 457294 w 1131739"/>
                <a:gd name="connsiteY14" fmla="*/ 189781 h 795380"/>
                <a:gd name="connsiteX15" fmla="*/ 552185 w 1131739"/>
                <a:gd name="connsiteY15" fmla="*/ 155276 h 795380"/>
                <a:gd name="connsiteX16" fmla="*/ 664328 w 1131739"/>
                <a:gd name="connsiteY16" fmla="*/ 172529 h 795380"/>
                <a:gd name="connsiteX17" fmla="*/ 690207 w 1131739"/>
                <a:gd name="connsiteY17" fmla="*/ 181155 h 795380"/>
                <a:gd name="connsiteX18" fmla="*/ 707460 w 1131739"/>
                <a:gd name="connsiteY18" fmla="*/ 207034 h 795380"/>
                <a:gd name="connsiteX19" fmla="*/ 716086 w 1131739"/>
                <a:gd name="connsiteY19" fmla="*/ 232913 h 795380"/>
                <a:gd name="connsiteX20" fmla="*/ 629822 w 1131739"/>
                <a:gd name="connsiteY20" fmla="*/ 319178 h 795380"/>
                <a:gd name="connsiteX21" fmla="*/ 578064 w 1131739"/>
                <a:gd name="connsiteY21" fmla="*/ 345057 h 795380"/>
                <a:gd name="connsiteX22" fmla="*/ 526305 w 1131739"/>
                <a:gd name="connsiteY22" fmla="*/ 353683 h 795380"/>
                <a:gd name="connsiteX23" fmla="*/ 414162 w 1131739"/>
                <a:gd name="connsiteY23" fmla="*/ 319178 h 795380"/>
                <a:gd name="connsiteX24" fmla="*/ 405536 w 1131739"/>
                <a:gd name="connsiteY24" fmla="*/ 293298 h 795380"/>
                <a:gd name="connsiteX25" fmla="*/ 422788 w 1131739"/>
                <a:gd name="connsiteY25" fmla="*/ 189781 h 795380"/>
                <a:gd name="connsiteX26" fmla="*/ 517679 w 1131739"/>
                <a:gd name="connsiteY26" fmla="*/ 86264 h 795380"/>
                <a:gd name="connsiteX27" fmla="*/ 586690 w 1131739"/>
                <a:gd name="connsiteY27" fmla="*/ 34506 h 795380"/>
                <a:gd name="connsiteX28" fmla="*/ 733339 w 1131739"/>
                <a:gd name="connsiteY28" fmla="*/ 0 h 795380"/>
                <a:gd name="connsiteX29" fmla="*/ 862736 w 1131739"/>
                <a:gd name="connsiteY29" fmla="*/ 34506 h 795380"/>
                <a:gd name="connsiteX30" fmla="*/ 879988 w 1131739"/>
                <a:gd name="connsiteY30" fmla="*/ 60385 h 795380"/>
                <a:gd name="connsiteX31" fmla="*/ 854109 w 1131739"/>
                <a:gd name="connsiteY31" fmla="*/ 224287 h 795380"/>
                <a:gd name="connsiteX32" fmla="*/ 836856 w 1131739"/>
                <a:gd name="connsiteY32" fmla="*/ 258793 h 795380"/>
                <a:gd name="connsiteX33" fmla="*/ 810977 w 1131739"/>
                <a:gd name="connsiteY33" fmla="*/ 276046 h 795380"/>
                <a:gd name="connsiteX34" fmla="*/ 828230 w 1131739"/>
                <a:gd name="connsiteY34" fmla="*/ 224287 h 795380"/>
                <a:gd name="connsiteX35" fmla="*/ 914494 w 1131739"/>
                <a:gd name="connsiteY35" fmla="*/ 215661 h 795380"/>
                <a:gd name="connsiteX36" fmla="*/ 888615 w 1131739"/>
                <a:gd name="connsiteY36" fmla="*/ 284672 h 795380"/>
                <a:gd name="connsiteX37" fmla="*/ 871362 w 1131739"/>
                <a:gd name="connsiteY37" fmla="*/ 310551 h 795380"/>
                <a:gd name="connsiteX38" fmla="*/ 828230 w 1131739"/>
                <a:gd name="connsiteY38" fmla="*/ 319178 h 795380"/>
                <a:gd name="connsiteX39" fmla="*/ 828230 w 1131739"/>
                <a:gd name="connsiteY39" fmla="*/ 181155 h 795380"/>
                <a:gd name="connsiteX40" fmla="*/ 914494 w 1131739"/>
                <a:gd name="connsiteY40" fmla="*/ 189781 h 795380"/>
                <a:gd name="connsiteX41" fmla="*/ 931747 w 1131739"/>
                <a:gd name="connsiteY41" fmla="*/ 215661 h 795380"/>
                <a:gd name="connsiteX42" fmla="*/ 914494 w 1131739"/>
                <a:gd name="connsiteY42" fmla="*/ 284672 h 795380"/>
                <a:gd name="connsiteX43" fmla="*/ 836856 w 1131739"/>
                <a:gd name="connsiteY43" fmla="*/ 310551 h 795380"/>
                <a:gd name="connsiteX44" fmla="*/ 810977 w 1131739"/>
                <a:gd name="connsiteY44" fmla="*/ 284672 h 795380"/>
                <a:gd name="connsiteX45" fmla="*/ 836856 w 1131739"/>
                <a:gd name="connsiteY45" fmla="*/ 276046 h 795380"/>
                <a:gd name="connsiteX46" fmla="*/ 923120 w 1131739"/>
                <a:gd name="connsiteY46" fmla="*/ 250166 h 795380"/>
                <a:gd name="connsiteX47" fmla="*/ 1018011 w 1131739"/>
                <a:gd name="connsiteY47" fmla="*/ 258793 h 795380"/>
                <a:gd name="connsiteX48" fmla="*/ 1035264 w 1131739"/>
                <a:gd name="connsiteY48" fmla="*/ 327804 h 795380"/>
                <a:gd name="connsiteX49" fmla="*/ 974879 w 1131739"/>
                <a:gd name="connsiteY49" fmla="*/ 362310 h 795380"/>
                <a:gd name="connsiteX50" fmla="*/ 966253 w 1131739"/>
                <a:gd name="connsiteY50" fmla="*/ 327804 h 795380"/>
                <a:gd name="connsiteX51" fmla="*/ 1018011 w 1131739"/>
                <a:gd name="connsiteY51" fmla="*/ 284672 h 795380"/>
                <a:gd name="connsiteX52" fmla="*/ 1121528 w 1131739"/>
                <a:gd name="connsiteY52" fmla="*/ 301925 h 795380"/>
                <a:gd name="connsiteX53" fmla="*/ 1130154 w 1131739"/>
                <a:gd name="connsiteY53" fmla="*/ 345057 h 795380"/>
                <a:gd name="connsiteX54" fmla="*/ 1095649 w 1131739"/>
                <a:gd name="connsiteY54" fmla="*/ 483079 h 795380"/>
                <a:gd name="connsiteX55" fmla="*/ 1043890 w 1131739"/>
                <a:gd name="connsiteY55" fmla="*/ 526212 h 795380"/>
                <a:gd name="connsiteX56" fmla="*/ 992132 w 1131739"/>
                <a:gd name="connsiteY56" fmla="*/ 577970 h 795380"/>
                <a:gd name="connsiteX57" fmla="*/ 888615 w 1131739"/>
                <a:gd name="connsiteY57" fmla="*/ 638355 h 795380"/>
                <a:gd name="connsiteX58" fmla="*/ 828230 w 1131739"/>
                <a:gd name="connsiteY58" fmla="*/ 655608 h 795380"/>
                <a:gd name="connsiteX59" fmla="*/ 578064 w 1131739"/>
                <a:gd name="connsiteY59" fmla="*/ 586596 h 795380"/>
                <a:gd name="connsiteX60" fmla="*/ 595317 w 1131739"/>
                <a:gd name="connsiteY60" fmla="*/ 517585 h 795380"/>
                <a:gd name="connsiteX61" fmla="*/ 629822 w 1131739"/>
                <a:gd name="connsiteY61" fmla="*/ 491706 h 795380"/>
                <a:gd name="connsiteX62" fmla="*/ 802351 w 1131739"/>
                <a:gd name="connsiteY62" fmla="*/ 508959 h 795380"/>
                <a:gd name="connsiteX63" fmla="*/ 836856 w 1131739"/>
                <a:gd name="connsiteY63" fmla="*/ 534838 h 795380"/>
                <a:gd name="connsiteX64" fmla="*/ 914494 w 1131739"/>
                <a:gd name="connsiteY64" fmla="*/ 629729 h 795380"/>
                <a:gd name="connsiteX65" fmla="*/ 923120 w 1131739"/>
                <a:gd name="connsiteY65" fmla="*/ 664234 h 795380"/>
                <a:gd name="connsiteX66" fmla="*/ 897241 w 1131739"/>
                <a:gd name="connsiteY66" fmla="*/ 724619 h 795380"/>
                <a:gd name="connsiteX67" fmla="*/ 854109 w 1131739"/>
                <a:gd name="connsiteY67" fmla="*/ 750498 h 795380"/>
                <a:gd name="connsiteX68" fmla="*/ 819603 w 1131739"/>
                <a:gd name="connsiteY68" fmla="*/ 767751 h 795380"/>
                <a:gd name="connsiteX69" fmla="*/ 698834 w 1131739"/>
                <a:gd name="connsiteY69" fmla="*/ 785004 h 795380"/>
                <a:gd name="connsiteX70" fmla="*/ 612570 w 1131739"/>
                <a:gd name="connsiteY70" fmla="*/ 776378 h 795380"/>
                <a:gd name="connsiteX71" fmla="*/ 569437 w 1131739"/>
                <a:gd name="connsiteY71" fmla="*/ 655608 h 795380"/>
                <a:gd name="connsiteX72" fmla="*/ 362403 w 1131739"/>
                <a:gd name="connsiteY72" fmla="*/ 655608 h 795380"/>
                <a:gd name="connsiteX73" fmla="*/ 327898 w 1131739"/>
                <a:gd name="connsiteY73" fmla="*/ 638355 h 795380"/>
                <a:gd name="connsiteX74" fmla="*/ 310645 w 1131739"/>
                <a:gd name="connsiteY74" fmla="*/ 595223 h 795380"/>
                <a:gd name="connsiteX75" fmla="*/ 258886 w 1131739"/>
                <a:gd name="connsiteY75" fmla="*/ 483079 h 795380"/>
                <a:gd name="connsiteX76" fmla="*/ 267513 w 1131739"/>
                <a:gd name="connsiteY76" fmla="*/ 353683 h 795380"/>
                <a:gd name="connsiteX77" fmla="*/ 302019 w 1131739"/>
                <a:gd name="connsiteY77" fmla="*/ 336430 h 795380"/>
                <a:gd name="connsiteX78" fmla="*/ 440041 w 1131739"/>
                <a:gd name="connsiteY78" fmla="*/ 362310 h 795380"/>
                <a:gd name="connsiteX79" fmla="*/ 465920 w 1131739"/>
                <a:gd name="connsiteY79" fmla="*/ 379562 h 795380"/>
                <a:gd name="connsiteX80" fmla="*/ 431415 w 1131739"/>
                <a:gd name="connsiteY80" fmla="*/ 457200 h 795380"/>
                <a:gd name="connsiteX81" fmla="*/ 405536 w 1131739"/>
                <a:gd name="connsiteY81" fmla="*/ 465827 h 795380"/>
                <a:gd name="connsiteX82" fmla="*/ 379656 w 1131739"/>
                <a:gd name="connsiteY82" fmla="*/ 483079 h 795380"/>
                <a:gd name="connsiteX83" fmla="*/ 310645 w 1131739"/>
                <a:gd name="connsiteY83" fmla="*/ 474453 h 795380"/>
                <a:gd name="connsiteX84" fmla="*/ 302019 w 1131739"/>
                <a:gd name="connsiteY84" fmla="*/ 448574 h 795380"/>
                <a:gd name="connsiteX85" fmla="*/ 310645 w 1131739"/>
                <a:gd name="connsiteY85" fmla="*/ 276046 h 795380"/>
                <a:gd name="connsiteX86" fmla="*/ 345151 w 1131739"/>
                <a:gd name="connsiteY86" fmla="*/ 198408 h 795380"/>
                <a:gd name="connsiteX87" fmla="*/ 405536 w 1131739"/>
                <a:gd name="connsiteY87" fmla="*/ 163902 h 795380"/>
                <a:gd name="connsiteX88" fmla="*/ 517679 w 1131739"/>
                <a:gd name="connsiteY88" fmla="*/ 172529 h 795380"/>
                <a:gd name="connsiteX89" fmla="*/ 552185 w 1131739"/>
                <a:gd name="connsiteY89" fmla="*/ 198408 h 795380"/>
                <a:gd name="connsiteX90" fmla="*/ 586690 w 1131739"/>
                <a:gd name="connsiteY90" fmla="*/ 250166 h 795380"/>
                <a:gd name="connsiteX91" fmla="*/ 483173 w 1131739"/>
                <a:gd name="connsiteY91" fmla="*/ 258793 h 795380"/>
                <a:gd name="connsiteX92" fmla="*/ 509053 w 1131739"/>
                <a:gd name="connsiteY92" fmla="*/ 172529 h 795380"/>
                <a:gd name="connsiteX93" fmla="*/ 534932 w 1131739"/>
                <a:gd name="connsiteY93" fmla="*/ 163902 h 795380"/>
                <a:gd name="connsiteX94" fmla="*/ 569437 w 1131739"/>
                <a:gd name="connsiteY94" fmla="*/ 155276 h 795380"/>
                <a:gd name="connsiteX95" fmla="*/ 741966 w 1131739"/>
                <a:gd name="connsiteY95" fmla="*/ 189781 h 795380"/>
                <a:gd name="connsiteX96" fmla="*/ 776471 w 1131739"/>
                <a:gd name="connsiteY96" fmla="*/ 215661 h 795380"/>
                <a:gd name="connsiteX97" fmla="*/ 793724 w 1131739"/>
                <a:gd name="connsiteY97" fmla="*/ 267419 h 795380"/>
                <a:gd name="connsiteX98" fmla="*/ 785098 w 1131739"/>
                <a:gd name="connsiteY98" fmla="*/ 388189 h 795380"/>
                <a:gd name="connsiteX99" fmla="*/ 750592 w 1131739"/>
                <a:gd name="connsiteY99" fmla="*/ 414068 h 795380"/>
                <a:gd name="connsiteX100" fmla="*/ 664328 w 1131739"/>
                <a:gd name="connsiteY100" fmla="*/ 370936 h 795380"/>
                <a:gd name="connsiteX101" fmla="*/ 672954 w 1131739"/>
                <a:gd name="connsiteY101" fmla="*/ 241540 h 795380"/>
                <a:gd name="connsiteX102" fmla="*/ 716086 w 1131739"/>
                <a:gd name="connsiteY102" fmla="*/ 189781 h 795380"/>
                <a:gd name="connsiteX103" fmla="*/ 828230 w 1131739"/>
                <a:gd name="connsiteY103" fmla="*/ 120770 h 795380"/>
                <a:gd name="connsiteX104" fmla="*/ 681581 w 1131739"/>
                <a:gd name="connsiteY104" fmla="*/ 77638 h 795380"/>
                <a:gd name="connsiteX105" fmla="*/ 612570 w 1131739"/>
                <a:gd name="connsiteY105" fmla="*/ 60385 h 795380"/>
                <a:gd name="connsiteX106" fmla="*/ 586690 w 1131739"/>
                <a:gd name="connsiteY106" fmla="*/ 51759 h 795380"/>
                <a:gd name="connsiteX107" fmla="*/ 526305 w 1131739"/>
                <a:gd name="connsiteY107" fmla="*/ 43132 h 795380"/>
                <a:gd name="connsiteX108" fmla="*/ 431415 w 1131739"/>
                <a:gd name="connsiteY108" fmla="*/ 51759 h 795380"/>
                <a:gd name="connsiteX109" fmla="*/ 379656 w 1131739"/>
                <a:gd name="connsiteY109" fmla="*/ 60385 h 795380"/>
                <a:gd name="connsiteX110" fmla="*/ 267513 w 1131739"/>
                <a:gd name="connsiteY110" fmla="*/ 69012 h 795380"/>
                <a:gd name="connsiteX111" fmla="*/ 250260 w 1131739"/>
                <a:gd name="connsiteY111" fmla="*/ 155276 h 795380"/>
                <a:gd name="connsiteX112" fmla="*/ 267513 w 1131739"/>
                <a:gd name="connsiteY112" fmla="*/ 189781 h 795380"/>
                <a:gd name="connsiteX113" fmla="*/ 284766 w 1131739"/>
                <a:gd name="connsiteY113" fmla="*/ 241540 h 795380"/>
                <a:gd name="connsiteX114" fmla="*/ 302019 w 1131739"/>
                <a:gd name="connsiteY114" fmla="*/ 284672 h 795380"/>
                <a:gd name="connsiteX115" fmla="*/ 327898 w 1131739"/>
                <a:gd name="connsiteY115" fmla="*/ 362310 h 795380"/>
                <a:gd name="connsiteX116" fmla="*/ 371030 w 1131739"/>
                <a:gd name="connsiteY116" fmla="*/ 405442 h 795380"/>
                <a:gd name="connsiteX117" fmla="*/ 371030 w 1131739"/>
                <a:gd name="connsiteY117" fmla="*/ 198408 h 795380"/>
                <a:gd name="connsiteX118" fmla="*/ 353777 w 1131739"/>
                <a:gd name="connsiteY118" fmla="*/ 163902 h 795380"/>
                <a:gd name="connsiteX119" fmla="*/ 319271 w 1131739"/>
                <a:gd name="connsiteY119" fmla="*/ 138023 h 795380"/>
                <a:gd name="connsiteX120" fmla="*/ 189875 w 1131739"/>
                <a:gd name="connsiteY120" fmla="*/ 163902 h 795380"/>
                <a:gd name="connsiteX121" fmla="*/ 146743 w 1131739"/>
                <a:gd name="connsiteY121" fmla="*/ 207034 h 795380"/>
                <a:gd name="connsiteX122" fmla="*/ 8720 w 1131739"/>
                <a:gd name="connsiteY122" fmla="*/ 474453 h 795380"/>
                <a:gd name="connsiteX123" fmla="*/ 94 w 1131739"/>
                <a:gd name="connsiteY123" fmla="*/ 526212 h 795380"/>
                <a:gd name="connsiteX124" fmla="*/ 17347 w 1131739"/>
                <a:gd name="connsiteY124" fmla="*/ 629729 h 795380"/>
                <a:gd name="connsiteX125" fmla="*/ 60479 w 1131739"/>
                <a:gd name="connsiteY125" fmla="*/ 646981 h 795380"/>
                <a:gd name="connsiteX126" fmla="*/ 172622 w 1131739"/>
                <a:gd name="connsiteY126" fmla="*/ 672861 h 795380"/>
                <a:gd name="connsiteX127" fmla="*/ 336524 w 1131739"/>
                <a:gd name="connsiteY127" fmla="*/ 707366 h 795380"/>
                <a:gd name="connsiteX128" fmla="*/ 396909 w 1131739"/>
                <a:gd name="connsiteY128" fmla="*/ 715993 h 795380"/>
                <a:gd name="connsiteX129" fmla="*/ 440041 w 1131739"/>
                <a:gd name="connsiteY129" fmla="*/ 724619 h 795380"/>
                <a:gd name="connsiteX130" fmla="*/ 388283 w 1131739"/>
                <a:gd name="connsiteY130" fmla="*/ 715993 h 795380"/>
                <a:gd name="connsiteX131" fmla="*/ 414162 w 1131739"/>
                <a:gd name="connsiteY131" fmla="*/ 707366 h 795380"/>
                <a:gd name="connsiteX132" fmla="*/ 465920 w 1131739"/>
                <a:gd name="connsiteY132" fmla="*/ 698740 h 795380"/>
                <a:gd name="connsiteX133" fmla="*/ 474547 w 1131739"/>
                <a:gd name="connsiteY133" fmla="*/ 664234 h 795380"/>
                <a:gd name="connsiteX134" fmla="*/ 379656 w 1131739"/>
                <a:gd name="connsiteY134" fmla="*/ 655608 h 795380"/>
                <a:gd name="connsiteX135" fmla="*/ 371030 w 1131739"/>
                <a:gd name="connsiteY135" fmla="*/ 690113 h 795380"/>
                <a:gd name="connsiteX136" fmla="*/ 362403 w 1131739"/>
                <a:gd name="connsiteY136" fmla="*/ 715993 h 795380"/>
                <a:gd name="connsiteX137" fmla="*/ 371030 w 1131739"/>
                <a:gd name="connsiteY137" fmla="*/ 793630 h 795380"/>
                <a:gd name="connsiteX138" fmla="*/ 379656 w 1131739"/>
                <a:gd name="connsiteY138" fmla="*/ 767751 h 795380"/>
                <a:gd name="connsiteX139" fmla="*/ 388283 w 1131739"/>
                <a:gd name="connsiteY139" fmla="*/ 707366 h 795380"/>
                <a:gd name="connsiteX140" fmla="*/ 396909 w 1131739"/>
                <a:gd name="connsiteY140" fmla="*/ 577970 h 795380"/>
                <a:gd name="connsiteX141" fmla="*/ 422788 w 1131739"/>
                <a:gd name="connsiteY141" fmla="*/ 483079 h 795380"/>
                <a:gd name="connsiteX142" fmla="*/ 448668 w 1131739"/>
                <a:gd name="connsiteY142" fmla="*/ 448574 h 795380"/>
                <a:gd name="connsiteX143" fmla="*/ 526305 w 1131739"/>
                <a:gd name="connsiteY143" fmla="*/ 414068 h 795380"/>
                <a:gd name="connsiteX144" fmla="*/ 586690 w 1131739"/>
                <a:gd name="connsiteY144" fmla="*/ 414068 h 79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131739" h="795380">
                  <a:moveTo>
                    <a:pt x="440041" y="207034"/>
                  </a:moveTo>
                  <a:cubicBezTo>
                    <a:pt x="448667" y="189781"/>
                    <a:pt x="452281" y="168915"/>
                    <a:pt x="465920" y="155276"/>
                  </a:cubicBezTo>
                  <a:cubicBezTo>
                    <a:pt x="474303" y="146893"/>
                    <a:pt x="489026" y="149906"/>
                    <a:pt x="500426" y="146649"/>
                  </a:cubicBezTo>
                  <a:cubicBezTo>
                    <a:pt x="509169" y="144151"/>
                    <a:pt x="517679" y="140898"/>
                    <a:pt x="526305" y="138023"/>
                  </a:cubicBezTo>
                  <a:cubicBezTo>
                    <a:pt x="578321" y="151027"/>
                    <a:pt x="593384" y="142217"/>
                    <a:pt x="621196" y="181155"/>
                  </a:cubicBezTo>
                  <a:cubicBezTo>
                    <a:pt x="628670" y="191619"/>
                    <a:pt x="632698" y="204159"/>
                    <a:pt x="638449" y="215661"/>
                  </a:cubicBezTo>
                  <a:cubicBezTo>
                    <a:pt x="641324" y="227163"/>
                    <a:pt x="647075" y="238310"/>
                    <a:pt x="647075" y="250166"/>
                  </a:cubicBezTo>
                  <a:cubicBezTo>
                    <a:pt x="647075" y="262669"/>
                    <a:pt x="629920" y="294946"/>
                    <a:pt x="621196" y="301925"/>
                  </a:cubicBezTo>
                  <a:cubicBezTo>
                    <a:pt x="614096" y="307605"/>
                    <a:pt x="603450" y="306485"/>
                    <a:pt x="595317" y="310551"/>
                  </a:cubicBezTo>
                  <a:cubicBezTo>
                    <a:pt x="580320" y="318049"/>
                    <a:pt x="567182" y="328932"/>
                    <a:pt x="552185" y="336430"/>
                  </a:cubicBezTo>
                  <a:cubicBezTo>
                    <a:pt x="534498" y="345273"/>
                    <a:pt x="499583" y="350401"/>
                    <a:pt x="483173" y="353683"/>
                  </a:cubicBezTo>
                  <a:cubicBezTo>
                    <a:pt x="465920" y="347932"/>
                    <a:pt x="446214" y="347000"/>
                    <a:pt x="431415" y="336430"/>
                  </a:cubicBezTo>
                  <a:cubicBezTo>
                    <a:pt x="424016" y="331145"/>
                    <a:pt x="422788" y="319644"/>
                    <a:pt x="422788" y="310551"/>
                  </a:cubicBezTo>
                  <a:cubicBezTo>
                    <a:pt x="422788" y="278791"/>
                    <a:pt x="422690" y="246199"/>
                    <a:pt x="431415" y="215661"/>
                  </a:cubicBezTo>
                  <a:cubicBezTo>
                    <a:pt x="434767" y="203931"/>
                    <a:pt x="447534" y="197101"/>
                    <a:pt x="457294" y="189781"/>
                  </a:cubicBezTo>
                  <a:cubicBezTo>
                    <a:pt x="500476" y="157394"/>
                    <a:pt x="499482" y="164059"/>
                    <a:pt x="552185" y="155276"/>
                  </a:cubicBezTo>
                  <a:cubicBezTo>
                    <a:pt x="589566" y="161027"/>
                    <a:pt x="627155" y="165559"/>
                    <a:pt x="664328" y="172529"/>
                  </a:cubicBezTo>
                  <a:cubicBezTo>
                    <a:pt x="673265" y="174205"/>
                    <a:pt x="683107" y="175475"/>
                    <a:pt x="690207" y="181155"/>
                  </a:cubicBezTo>
                  <a:cubicBezTo>
                    <a:pt x="698303" y="187632"/>
                    <a:pt x="701709" y="198408"/>
                    <a:pt x="707460" y="207034"/>
                  </a:cubicBezTo>
                  <a:cubicBezTo>
                    <a:pt x="710335" y="215660"/>
                    <a:pt x="717214" y="223890"/>
                    <a:pt x="716086" y="232913"/>
                  </a:cubicBezTo>
                  <a:cubicBezTo>
                    <a:pt x="709580" y="284962"/>
                    <a:pt x="675491" y="296343"/>
                    <a:pt x="629822" y="319178"/>
                  </a:cubicBezTo>
                  <a:cubicBezTo>
                    <a:pt x="612569" y="327804"/>
                    <a:pt x="596363" y="338957"/>
                    <a:pt x="578064" y="345057"/>
                  </a:cubicBezTo>
                  <a:cubicBezTo>
                    <a:pt x="561471" y="350588"/>
                    <a:pt x="543558" y="350808"/>
                    <a:pt x="526305" y="353683"/>
                  </a:cubicBezTo>
                  <a:cubicBezTo>
                    <a:pt x="488924" y="342181"/>
                    <a:pt x="449143" y="336669"/>
                    <a:pt x="414162" y="319178"/>
                  </a:cubicBezTo>
                  <a:cubicBezTo>
                    <a:pt x="406029" y="315111"/>
                    <a:pt x="404931" y="302371"/>
                    <a:pt x="405536" y="293298"/>
                  </a:cubicBezTo>
                  <a:cubicBezTo>
                    <a:pt x="407863" y="258394"/>
                    <a:pt x="411726" y="222967"/>
                    <a:pt x="422788" y="189781"/>
                  </a:cubicBezTo>
                  <a:cubicBezTo>
                    <a:pt x="436899" y="147449"/>
                    <a:pt x="486428" y="111265"/>
                    <a:pt x="517679" y="86264"/>
                  </a:cubicBezTo>
                  <a:cubicBezTo>
                    <a:pt x="540133" y="68301"/>
                    <a:pt x="561277" y="47960"/>
                    <a:pt x="586690" y="34506"/>
                  </a:cubicBezTo>
                  <a:cubicBezTo>
                    <a:pt x="638014" y="7335"/>
                    <a:pt x="678313" y="6879"/>
                    <a:pt x="733339" y="0"/>
                  </a:cubicBezTo>
                  <a:cubicBezTo>
                    <a:pt x="772869" y="6588"/>
                    <a:pt x="829745" y="1515"/>
                    <a:pt x="862736" y="34506"/>
                  </a:cubicBezTo>
                  <a:cubicBezTo>
                    <a:pt x="870067" y="41837"/>
                    <a:pt x="874237" y="51759"/>
                    <a:pt x="879988" y="60385"/>
                  </a:cubicBezTo>
                  <a:cubicBezTo>
                    <a:pt x="867375" y="262205"/>
                    <a:pt x="897684" y="148032"/>
                    <a:pt x="854109" y="224287"/>
                  </a:cubicBezTo>
                  <a:cubicBezTo>
                    <a:pt x="847729" y="235452"/>
                    <a:pt x="845088" y="248914"/>
                    <a:pt x="836856" y="258793"/>
                  </a:cubicBezTo>
                  <a:cubicBezTo>
                    <a:pt x="830219" y="266758"/>
                    <a:pt x="819603" y="270295"/>
                    <a:pt x="810977" y="276046"/>
                  </a:cubicBezTo>
                  <a:cubicBezTo>
                    <a:pt x="816728" y="258793"/>
                    <a:pt x="817318" y="238836"/>
                    <a:pt x="828230" y="224287"/>
                  </a:cubicBezTo>
                  <a:cubicBezTo>
                    <a:pt x="850519" y="194568"/>
                    <a:pt x="887946" y="211236"/>
                    <a:pt x="914494" y="215661"/>
                  </a:cubicBezTo>
                  <a:cubicBezTo>
                    <a:pt x="905868" y="238665"/>
                    <a:pt x="898781" y="262306"/>
                    <a:pt x="888615" y="284672"/>
                  </a:cubicBezTo>
                  <a:cubicBezTo>
                    <a:pt x="884325" y="294110"/>
                    <a:pt x="880364" y="305407"/>
                    <a:pt x="871362" y="310551"/>
                  </a:cubicBezTo>
                  <a:cubicBezTo>
                    <a:pt x="858632" y="317825"/>
                    <a:pt x="842607" y="316302"/>
                    <a:pt x="828230" y="319178"/>
                  </a:cubicBezTo>
                  <a:cubicBezTo>
                    <a:pt x="808730" y="280178"/>
                    <a:pt x="765985" y="224248"/>
                    <a:pt x="828230" y="181155"/>
                  </a:cubicBezTo>
                  <a:cubicBezTo>
                    <a:pt x="851990" y="164706"/>
                    <a:pt x="885739" y="186906"/>
                    <a:pt x="914494" y="189781"/>
                  </a:cubicBezTo>
                  <a:cubicBezTo>
                    <a:pt x="920245" y="198408"/>
                    <a:pt x="931747" y="205293"/>
                    <a:pt x="931747" y="215661"/>
                  </a:cubicBezTo>
                  <a:cubicBezTo>
                    <a:pt x="931747" y="239373"/>
                    <a:pt x="926694" y="264339"/>
                    <a:pt x="914494" y="284672"/>
                  </a:cubicBezTo>
                  <a:cubicBezTo>
                    <a:pt x="904753" y="300907"/>
                    <a:pt x="849409" y="308040"/>
                    <a:pt x="836856" y="310551"/>
                  </a:cubicBezTo>
                  <a:cubicBezTo>
                    <a:pt x="828230" y="301925"/>
                    <a:pt x="810977" y="296871"/>
                    <a:pt x="810977" y="284672"/>
                  </a:cubicBezTo>
                  <a:cubicBezTo>
                    <a:pt x="810977" y="275579"/>
                    <a:pt x="828723" y="280112"/>
                    <a:pt x="836856" y="276046"/>
                  </a:cubicBezTo>
                  <a:cubicBezTo>
                    <a:pt x="899627" y="244661"/>
                    <a:pt x="813303" y="265855"/>
                    <a:pt x="923120" y="250166"/>
                  </a:cubicBezTo>
                  <a:cubicBezTo>
                    <a:pt x="954750" y="253042"/>
                    <a:pt x="986955" y="252138"/>
                    <a:pt x="1018011" y="258793"/>
                  </a:cubicBezTo>
                  <a:cubicBezTo>
                    <a:pt x="1054755" y="266667"/>
                    <a:pt x="1051816" y="298010"/>
                    <a:pt x="1035264" y="327804"/>
                  </a:cubicBezTo>
                  <a:cubicBezTo>
                    <a:pt x="1023395" y="349167"/>
                    <a:pt x="995480" y="355443"/>
                    <a:pt x="974879" y="362310"/>
                  </a:cubicBezTo>
                  <a:cubicBezTo>
                    <a:pt x="972004" y="350808"/>
                    <a:pt x="962996" y="339204"/>
                    <a:pt x="966253" y="327804"/>
                  </a:cubicBezTo>
                  <a:cubicBezTo>
                    <a:pt x="970160" y="314130"/>
                    <a:pt x="1006884" y="292090"/>
                    <a:pt x="1018011" y="284672"/>
                  </a:cubicBezTo>
                  <a:cubicBezTo>
                    <a:pt x="1052517" y="290423"/>
                    <a:pt x="1090728" y="285340"/>
                    <a:pt x="1121528" y="301925"/>
                  </a:cubicBezTo>
                  <a:cubicBezTo>
                    <a:pt x="1134437" y="308876"/>
                    <a:pt x="1132228" y="330542"/>
                    <a:pt x="1130154" y="345057"/>
                  </a:cubicBezTo>
                  <a:cubicBezTo>
                    <a:pt x="1123447" y="392004"/>
                    <a:pt x="1116038" y="440262"/>
                    <a:pt x="1095649" y="483079"/>
                  </a:cubicBezTo>
                  <a:cubicBezTo>
                    <a:pt x="1085993" y="503356"/>
                    <a:pt x="1060445" y="511036"/>
                    <a:pt x="1043890" y="526212"/>
                  </a:cubicBezTo>
                  <a:cubicBezTo>
                    <a:pt x="1025904" y="542699"/>
                    <a:pt x="1010876" y="562350"/>
                    <a:pt x="992132" y="577970"/>
                  </a:cubicBezTo>
                  <a:cubicBezTo>
                    <a:pt x="968943" y="597294"/>
                    <a:pt x="917412" y="627279"/>
                    <a:pt x="888615" y="638355"/>
                  </a:cubicBezTo>
                  <a:cubicBezTo>
                    <a:pt x="869077" y="645870"/>
                    <a:pt x="848358" y="649857"/>
                    <a:pt x="828230" y="655608"/>
                  </a:cubicBezTo>
                  <a:cubicBezTo>
                    <a:pt x="813307" y="653950"/>
                    <a:pt x="578064" y="697117"/>
                    <a:pt x="578064" y="586596"/>
                  </a:cubicBezTo>
                  <a:cubicBezTo>
                    <a:pt x="578064" y="562884"/>
                    <a:pt x="583963" y="538401"/>
                    <a:pt x="595317" y="517585"/>
                  </a:cubicBezTo>
                  <a:cubicBezTo>
                    <a:pt x="602202" y="504963"/>
                    <a:pt x="618320" y="500332"/>
                    <a:pt x="629822" y="491706"/>
                  </a:cubicBezTo>
                  <a:cubicBezTo>
                    <a:pt x="687332" y="497457"/>
                    <a:pt x="745769" y="497171"/>
                    <a:pt x="802351" y="508959"/>
                  </a:cubicBezTo>
                  <a:cubicBezTo>
                    <a:pt x="816426" y="511891"/>
                    <a:pt x="826218" y="525167"/>
                    <a:pt x="836856" y="534838"/>
                  </a:cubicBezTo>
                  <a:cubicBezTo>
                    <a:pt x="900545" y="592737"/>
                    <a:pt x="887126" y="574993"/>
                    <a:pt x="914494" y="629729"/>
                  </a:cubicBezTo>
                  <a:cubicBezTo>
                    <a:pt x="917369" y="641231"/>
                    <a:pt x="925241" y="652570"/>
                    <a:pt x="923120" y="664234"/>
                  </a:cubicBezTo>
                  <a:cubicBezTo>
                    <a:pt x="919203" y="685780"/>
                    <a:pt x="910921" y="707519"/>
                    <a:pt x="897241" y="724619"/>
                  </a:cubicBezTo>
                  <a:cubicBezTo>
                    <a:pt x="886767" y="737712"/>
                    <a:pt x="868766" y="742355"/>
                    <a:pt x="854109" y="750498"/>
                  </a:cubicBezTo>
                  <a:cubicBezTo>
                    <a:pt x="842868" y="756743"/>
                    <a:pt x="831920" y="764056"/>
                    <a:pt x="819603" y="767751"/>
                  </a:cubicBezTo>
                  <a:cubicBezTo>
                    <a:pt x="801829" y="773083"/>
                    <a:pt x="709849" y="783627"/>
                    <a:pt x="698834" y="785004"/>
                  </a:cubicBezTo>
                  <a:cubicBezTo>
                    <a:pt x="670079" y="782129"/>
                    <a:pt x="639542" y="786752"/>
                    <a:pt x="612570" y="776378"/>
                  </a:cubicBezTo>
                  <a:cubicBezTo>
                    <a:pt x="578032" y="763094"/>
                    <a:pt x="571283" y="664840"/>
                    <a:pt x="569437" y="655608"/>
                  </a:cubicBezTo>
                  <a:cubicBezTo>
                    <a:pt x="487118" y="661940"/>
                    <a:pt x="442539" y="671635"/>
                    <a:pt x="362403" y="655608"/>
                  </a:cubicBezTo>
                  <a:cubicBezTo>
                    <a:pt x="349793" y="653086"/>
                    <a:pt x="339400" y="644106"/>
                    <a:pt x="327898" y="638355"/>
                  </a:cubicBezTo>
                  <a:cubicBezTo>
                    <a:pt x="322147" y="623978"/>
                    <a:pt x="316934" y="609373"/>
                    <a:pt x="310645" y="595223"/>
                  </a:cubicBezTo>
                  <a:cubicBezTo>
                    <a:pt x="293924" y="557601"/>
                    <a:pt x="266123" y="523609"/>
                    <a:pt x="258886" y="483079"/>
                  </a:cubicBezTo>
                  <a:cubicBezTo>
                    <a:pt x="251287" y="440524"/>
                    <a:pt x="255315" y="395154"/>
                    <a:pt x="267513" y="353683"/>
                  </a:cubicBezTo>
                  <a:cubicBezTo>
                    <a:pt x="271142" y="341346"/>
                    <a:pt x="290517" y="342181"/>
                    <a:pt x="302019" y="336430"/>
                  </a:cubicBezTo>
                  <a:cubicBezTo>
                    <a:pt x="348026" y="345057"/>
                    <a:pt x="394773" y="350397"/>
                    <a:pt x="440041" y="362310"/>
                  </a:cubicBezTo>
                  <a:cubicBezTo>
                    <a:pt x="450067" y="364948"/>
                    <a:pt x="466859" y="369237"/>
                    <a:pt x="465920" y="379562"/>
                  </a:cubicBezTo>
                  <a:cubicBezTo>
                    <a:pt x="463356" y="407766"/>
                    <a:pt x="447655" y="433999"/>
                    <a:pt x="431415" y="457200"/>
                  </a:cubicBezTo>
                  <a:cubicBezTo>
                    <a:pt x="426201" y="464649"/>
                    <a:pt x="413669" y="461761"/>
                    <a:pt x="405536" y="465827"/>
                  </a:cubicBezTo>
                  <a:cubicBezTo>
                    <a:pt x="396263" y="470464"/>
                    <a:pt x="388283" y="477328"/>
                    <a:pt x="379656" y="483079"/>
                  </a:cubicBezTo>
                  <a:cubicBezTo>
                    <a:pt x="356652" y="480204"/>
                    <a:pt x="331830" y="483868"/>
                    <a:pt x="310645" y="474453"/>
                  </a:cubicBezTo>
                  <a:cubicBezTo>
                    <a:pt x="302336" y="470760"/>
                    <a:pt x="302019" y="457667"/>
                    <a:pt x="302019" y="448574"/>
                  </a:cubicBezTo>
                  <a:cubicBezTo>
                    <a:pt x="302019" y="390993"/>
                    <a:pt x="305863" y="333428"/>
                    <a:pt x="310645" y="276046"/>
                  </a:cubicBezTo>
                  <a:cubicBezTo>
                    <a:pt x="312894" y="249053"/>
                    <a:pt x="327940" y="218078"/>
                    <a:pt x="345151" y="198408"/>
                  </a:cubicBezTo>
                  <a:cubicBezTo>
                    <a:pt x="366655" y="173832"/>
                    <a:pt x="378840" y="172801"/>
                    <a:pt x="405536" y="163902"/>
                  </a:cubicBezTo>
                  <a:cubicBezTo>
                    <a:pt x="442917" y="166778"/>
                    <a:pt x="481184" y="163942"/>
                    <a:pt x="517679" y="172529"/>
                  </a:cubicBezTo>
                  <a:cubicBezTo>
                    <a:pt x="531674" y="175822"/>
                    <a:pt x="542633" y="187662"/>
                    <a:pt x="552185" y="198408"/>
                  </a:cubicBezTo>
                  <a:cubicBezTo>
                    <a:pt x="565961" y="213906"/>
                    <a:pt x="586690" y="250166"/>
                    <a:pt x="586690" y="250166"/>
                  </a:cubicBezTo>
                  <a:cubicBezTo>
                    <a:pt x="566308" y="260357"/>
                    <a:pt x="502102" y="300436"/>
                    <a:pt x="483173" y="258793"/>
                  </a:cubicBezTo>
                  <a:cubicBezTo>
                    <a:pt x="470750" y="231463"/>
                    <a:pt x="494677" y="198884"/>
                    <a:pt x="509053" y="172529"/>
                  </a:cubicBezTo>
                  <a:cubicBezTo>
                    <a:pt x="513407" y="164546"/>
                    <a:pt x="526189" y="166400"/>
                    <a:pt x="534932" y="163902"/>
                  </a:cubicBezTo>
                  <a:cubicBezTo>
                    <a:pt x="546331" y="160645"/>
                    <a:pt x="557935" y="158151"/>
                    <a:pt x="569437" y="155276"/>
                  </a:cubicBezTo>
                  <a:cubicBezTo>
                    <a:pt x="626947" y="166778"/>
                    <a:pt x="685663" y="173359"/>
                    <a:pt x="741966" y="189781"/>
                  </a:cubicBezTo>
                  <a:cubicBezTo>
                    <a:pt x="755768" y="193807"/>
                    <a:pt x="768496" y="203698"/>
                    <a:pt x="776471" y="215661"/>
                  </a:cubicBezTo>
                  <a:cubicBezTo>
                    <a:pt x="786559" y="230793"/>
                    <a:pt x="793724" y="267419"/>
                    <a:pt x="793724" y="267419"/>
                  </a:cubicBezTo>
                  <a:cubicBezTo>
                    <a:pt x="790849" y="307676"/>
                    <a:pt x="796486" y="349470"/>
                    <a:pt x="785098" y="388189"/>
                  </a:cubicBezTo>
                  <a:cubicBezTo>
                    <a:pt x="781041" y="401982"/>
                    <a:pt x="764825" y="416101"/>
                    <a:pt x="750592" y="414068"/>
                  </a:cubicBezTo>
                  <a:cubicBezTo>
                    <a:pt x="718766" y="409521"/>
                    <a:pt x="693083" y="385313"/>
                    <a:pt x="664328" y="370936"/>
                  </a:cubicBezTo>
                  <a:cubicBezTo>
                    <a:pt x="667203" y="327804"/>
                    <a:pt x="661079" y="283105"/>
                    <a:pt x="672954" y="241540"/>
                  </a:cubicBezTo>
                  <a:cubicBezTo>
                    <a:pt x="679124" y="219946"/>
                    <a:pt x="699584" y="205014"/>
                    <a:pt x="716086" y="189781"/>
                  </a:cubicBezTo>
                  <a:cubicBezTo>
                    <a:pt x="770550" y="139507"/>
                    <a:pt x="772905" y="142900"/>
                    <a:pt x="828230" y="120770"/>
                  </a:cubicBezTo>
                  <a:cubicBezTo>
                    <a:pt x="718362" y="73684"/>
                    <a:pt x="819487" y="112115"/>
                    <a:pt x="681581" y="77638"/>
                  </a:cubicBezTo>
                  <a:cubicBezTo>
                    <a:pt x="658577" y="71887"/>
                    <a:pt x="635065" y="67883"/>
                    <a:pt x="612570" y="60385"/>
                  </a:cubicBezTo>
                  <a:cubicBezTo>
                    <a:pt x="603943" y="57510"/>
                    <a:pt x="595607" y="53542"/>
                    <a:pt x="586690" y="51759"/>
                  </a:cubicBezTo>
                  <a:cubicBezTo>
                    <a:pt x="566752" y="47771"/>
                    <a:pt x="546433" y="46008"/>
                    <a:pt x="526305" y="43132"/>
                  </a:cubicBezTo>
                  <a:cubicBezTo>
                    <a:pt x="494675" y="46008"/>
                    <a:pt x="462958" y="48048"/>
                    <a:pt x="431415" y="51759"/>
                  </a:cubicBezTo>
                  <a:cubicBezTo>
                    <a:pt x="414044" y="53803"/>
                    <a:pt x="397051" y="58554"/>
                    <a:pt x="379656" y="60385"/>
                  </a:cubicBezTo>
                  <a:cubicBezTo>
                    <a:pt x="342371" y="64310"/>
                    <a:pt x="304894" y="66136"/>
                    <a:pt x="267513" y="69012"/>
                  </a:cubicBezTo>
                  <a:cubicBezTo>
                    <a:pt x="220295" y="84751"/>
                    <a:pt x="230999" y="71811"/>
                    <a:pt x="250260" y="155276"/>
                  </a:cubicBezTo>
                  <a:cubicBezTo>
                    <a:pt x="253152" y="167806"/>
                    <a:pt x="262737" y="177841"/>
                    <a:pt x="267513" y="189781"/>
                  </a:cubicBezTo>
                  <a:cubicBezTo>
                    <a:pt x="274267" y="206666"/>
                    <a:pt x="278012" y="224655"/>
                    <a:pt x="284766" y="241540"/>
                  </a:cubicBezTo>
                  <a:cubicBezTo>
                    <a:pt x="290517" y="255917"/>
                    <a:pt x="297122" y="269982"/>
                    <a:pt x="302019" y="284672"/>
                  </a:cubicBezTo>
                  <a:cubicBezTo>
                    <a:pt x="325384" y="354767"/>
                    <a:pt x="291897" y="281309"/>
                    <a:pt x="327898" y="362310"/>
                  </a:cubicBezTo>
                  <a:cubicBezTo>
                    <a:pt x="346437" y="404021"/>
                    <a:pt x="334918" y="393404"/>
                    <a:pt x="371030" y="405442"/>
                  </a:cubicBezTo>
                  <a:cubicBezTo>
                    <a:pt x="378108" y="320507"/>
                    <a:pt x="386955" y="283343"/>
                    <a:pt x="371030" y="198408"/>
                  </a:cubicBezTo>
                  <a:cubicBezTo>
                    <a:pt x="368660" y="185769"/>
                    <a:pt x="362146" y="173666"/>
                    <a:pt x="353777" y="163902"/>
                  </a:cubicBezTo>
                  <a:cubicBezTo>
                    <a:pt x="344420" y="152986"/>
                    <a:pt x="330773" y="146649"/>
                    <a:pt x="319271" y="138023"/>
                  </a:cubicBezTo>
                  <a:cubicBezTo>
                    <a:pt x="276139" y="146649"/>
                    <a:pt x="230715" y="147566"/>
                    <a:pt x="189875" y="163902"/>
                  </a:cubicBezTo>
                  <a:cubicBezTo>
                    <a:pt x="170997" y="171453"/>
                    <a:pt x="158561" y="190489"/>
                    <a:pt x="146743" y="207034"/>
                  </a:cubicBezTo>
                  <a:cubicBezTo>
                    <a:pt x="56020" y="334047"/>
                    <a:pt x="63366" y="337841"/>
                    <a:pt x="8720" y="474453"/>
                  </a:cubicBezTo>
                  <a:cubicBezTo>
                    <a:pt x="5845" y="491706"/>
                    <a:pt x="-876" y="508748"/>
                    <a:pt x="94" y="526212"/>
                  </a:cubicBezTo>
                  <a:cubicBezTo>
                    <a:pt x="2035" y="561140"/>
                    <a:pt x="1703" y="598441"/>
                    <a:pt x="17347" y="629729"/>
                  </a:cubicBezTo>
                  <a:cubicBezTo>
                    <a:pt x="24272" y="643579"/>
                    <a:pt x="46329" y="640692"/>
                    <a:pt x="60479" y="646981"/>
                  </a:cubicBezTo>
                  <a:cubicBezTo>
                    <a:pt x="141683" y="683071"/>
                    <a:pt x="34806" y="648251"/>
                    <a:pt x="172622" y="672861"/>
                  </a:cubicBezTo>
                  <a:cubicBezTo>
                    <a:pt x="227584" y="682676"/>
                    <a:pt x="281697" y="696822"/>
                    <a:pt x="336524" y="707366"/>
                  </a:cubicBezTo>
                  <a:cubicBezTo>
                    <a:pt x="356491" y="711206"/>
                    <a:pt x="376853" y="712650"/>
                    <a:pt x="396909" y="715993"/>
                  </a:cubicBezTo>
                  <a:cubicBezTo>
                    <a:pt x="411372" y="718403"/>
                    <a:pt x="454703" y="724619"/>
                    <a:pt x="440041" y="724619"/>
                  </a:cubicBezTo>
                  <a:cubicBezTo>
                    <a:pt x="422550" y="724619"/>
                    <a:pt x="405536" y="718868"/>
                    <a:pt x="388283" y="715993"/>
                  </a:cubicBezTo>
                  <a:cubicBezTo>
                    <a:pt x="396909" y="713117"/>
                    <a:pt x="405286" y="709339"/>
                    <a:pt x="414162" y="707366"/>
                  </a:cubicBezTo>
                  <a:cubicBezTo>
                    <a:pt x="431236" y="703572"/>
                    <a:pt x="451687" y="708906"/>
                    <a:pt x="465920" y="698740"/>
                  </a:cubicBezTo>
                  <a:cubicBezTo>
                    <a:pt x="475568" y="691849"/>
                    <a:pt x="471671" y="675736"/>
                    <a:pt x="474547" y="664234"/>
                  </a:cubicBezTo>
                  <a:cubicBezTo>
                    <a:pt x="450845" y="616832"/>
                    <a:pt x="457293" y="601263"/>
                    <a:pt x="379656" y="655608"/>
                  </a:cubicBezTo>
                  <a:cubicBezTo>
                    <a:pt x="369943" y="662407"/>
                    <a:pt x="374287" y="678714"/>
                    <a:pt x="371030" y="690113"/>
                  </a:cubicBezTo>
                  <a:cubicBezTo>
                    <a:pt x="368532" y="698856"/>
                    <a:pt x="365279" y="707366"/>
                    <a:pt x="362403" y="715993"/>
                  </a:cubicBezTo>
                  <a:cubicBezTo>
                    <a:pt x="365279" y="741872"/>
                    <a:pt x="362796" y="768928"/>
                    <a:pt x="371030" y="793630"/>
                  </a:cubicBezTo>
                  <a:cubicBezTo>
                    <a:pt x="373905" y="802256"/>
                    <a:pt x="377873" y="776667"/>
                    <a:pt x="379656" y="767751"/>
                  </a:cubicBezTo>
                  <a:cubicBezTo>
                    <a:pt x="383644" y="747813"/>
                    <a:pt x="385407" y="727494"/>
                    <a:pt x="388283" y="707366"/>
                  </a:cubicBezTo>
                  <a:cubicBezTo>
                    <a:pt x="391158" y="664234"/>
                    <a:pt x="392811" y="621003"/>
                    <a:pt x="396909" y="577970"/>
                  </a:cubicBezTo>
                  <a:cubicBezTo>
                    <a:pt x="400144" y="544007"/>
                    <a:pt x="406069" y="513174"/>
                    <a:pt x="422788" y="483079"/>
                  </a:cubicBezTo>
                  <a:cubicBezTo>
                    <a:pt x="429770" y="470511"/>
                    <a:pt x="436705" y="456549"/>
                    <a:pt x="448668" y="448574"/>
                  </a:cubicBezTo>
                  <a:cubicBezTo>
                    <a:pt x="472232" y="432865"/>
                    <a:pt x="498831" y="420937"/>
                    <a:pt x="526305" y="414068"/>
                  </a:cubicBezTo>
                  <a:cubicBezTo>
                    <a:pt x="545832" y="409186"/>
                    <a:pt x="566562" y="414068"/>
                    <a:pt x="586690" y="414068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18327830">
              <a:off x="3564832" y="2757186"/>
              <a:ext cx="892986" cy="721400"/>
            </a:xfrm>
            <a:custGeom>
              <a:avLst/>
              <a:gdLst>
                <a:gd name="connsiteX0" fmla="*/ 440041 w 1131739"/>
                <a:gd name="connsiteY0" fmla="*/ 207034 h 795380"/>
                <a:gd name="connsiteX1" fmla="*/ 465920 w 1131739"/>
                <a:gd name="connsiteY1" fmla="*/ 155276 h 795380"/>
                <a:gd name="connsiteX2" fmla="*/ 500426 w 1131739"/>
                <a:gd name="connsiteY2" fmla="*/ 146649 h 795380"/>
                <a:gd name="connsiteX3" fmla="*/ 526305 w 1131739"/>
                <a:gd name="connsiteY3" fmla="*/ 138023 h 795380"/>
                <a:gd name="connsiteX4" fmla="*/ 621196 w 1131739"/>
                <a:gd name="connsiteY4" fmla="*/ 181155 h 795380"/>
                <a:gd name="connsiteX5" fmla="*/ 638449 w 1131739"/>
                <a:gd name="connsiteY5" fmla="*/ 215661 h 795380"/>
                <a:gd name="connsiteX6" fmla="*/ 647075 w 1131739"/>
                <a:gd name="connsiteY6" fmla="*/ 250166 h 795380"/>
                <a:gd name="connsiteX7" fmla="*/ 621196 w 1131739"/>
                <a:gd name="connsiteY7" fmla="*/ 301925 h 795380"/>
                <a:gd name="connsiteX8" fmla="*/ 595317 w 1131739"/>
                <a:gd name="connsiteY8" fmla="*/ 310551 h 795380"/>
                <a:gd name="connsiteX9" fmla="*/ 552185 w 1131739"/>
                <a:gd name="connsiteY9" fmla="*/ 336430 h 795380"/>
                <a:gd name="connsiteX10" fmla="*/ 483173 w 1131739"/>
                <a:gd name="connsiteY10" fmla="*/ 353683 h 795380"/>
                <a:gd name="connsiteX11" fmla="*/ 431415 w 1131739"/>
                <a:gd name="connsiteY11" fmla="*/ 336430 h 795380"/>
                <a:gd name="connsiteX12" fmla="*/ 422788 w 1131739"/>
                <a:gd name="connsiteY12" fmla="*/ 310551 h 795380"/>
                <a:gd name="connsiteX13" fmla="*/ 431415 w 1131739"/>
                <a:gd name="connsiteY13" fmla="*/ 215661 h 795380"/>
                <a:gd name="connsiteX14" fmla="*/ 457294 w 1131739"/>
                <a:gd name="connsiteY14" fmla="*/ 189781 h 795380"/>
                <a:gd name="connsiteX15" fmla="*/ 552185 w 1131739"/>
                <a:gd name="connsiteY15" fmla="*/ 155276 h 795380"/>
                <a:gd name="connsiteX16" fmla="*/ 664328 w 1131739"/>
                <a:gd name="connsiteY16" fmla="*/ 172529 h 795380"/>
                <a:gd name="connsiteX17" fmla="*/ 690207 w 1131739"/>
                <a:gd name="connsiteY17" fmla="*/ 181155 h 795380"/>
                <a:gd name="connsiteX18" fmla="*/ 707460 w 1131739"/>
                <a:gd name="connsiteY18" fmla="*/ 207034 h 795380"/>
                <a:gd name="connsiteX19" fmla="*/ 716086 w 1131739"/>
                <a:gd name="connsiteY19" fmla="*/ 232913 h 795380"/>
                <a:gd name="connsiteX20" fmla="*/ 629822 w 1131739"/>
                <a:gd name="connsiteY20" fmla="*/ 319178 h 795380"/>
                <a:gd name="connsiteX21" fmla="*/ 578064 w 1131739"/>
                <a:gd name="connsiteY21" fmla="*/ 345057 h 795380"/>
                <a:gd name="connsiteX22" fmla="*/ 526305 w 1131739"/>
                <a:gd name="connsiteY22" fmla="*/ 353683 h 795380"/>
                <a:gd name="connsiteX23" fmla="*/ 414162 w 1131739"/>
                <a:gd name="connsiteY23" fmla="*/ 319178 h 795380"/>
                <a:gd name="connsiteX24" fmla="*/ 405536 w 1131739"/>
                <a:gd name="connsiteY24" fmla="*/ 293298 h 795380"/>
                <a:gd name="connsiteX25" fmla="*/ 422788 w 1131739"/>
                <a:gd name="connsiteY25" fmla="*/ 189781 h 795380"/>
                <a:gd name="connsiteX26" fmla="*/ 517679 w 1131739"/>
                <a:gd name="connsiteY26" fmla="*/ 86264 h 795380"/>
                <a:gd name="connsiteX27" fmla="*/ 586690 w 1131739"/>
                <a:gd name="connsiteY27" fmla="*/ 34506 h 795380"/>
                <a:gd name="connsiteX28" fmla="*/ 733339 w 1131739"/>
                <a:gd name="connsiteY28" fmla="*/ 0 h 795380"/>
                <a:gd name="connsiteX29" fmla="*/ 862736 w 1131739"/>
                <a:gd name="connsiteY29" fmla="*/ 34506 h 795380"/>
                <a:gd name="connsiteX30" fmla="*/ 879988 w 1131739"/>
                <a:gd name="connsiteY30" fmla="*/ 60385 h 795380"/>
                <a:gd name="connsiteX31" fmla="*/ 854109 w 1131739"/>
                <a:gd name="connsiteY31" fmla="*/ 224287 h 795380"/>
                <a:gd name="connsiteX32" fmla="*/ 836856 w 1131739"/>
                <a:gd name="connsiteY32" fmla="*/ 258793 h 795380"/>
                <a:gd name="connsiteX33" fmla="*/ 810977 w 1131739"/>
                <a:gd name="connsiteY33" fmla="*/ 276046 h 795380"/>
                <a:gd name="connsiteX34" fmla="*/ 828230 w 1131739"/>
                <a:gd name="connsiteY34" fmla="*/ 224287 h 795380"/>
                <a:gd name="connsiteX35" fmla="*/ 914494 w 1131739"/>
                <a:gd name="connsiteY35" fmla="*/ 215661 h 795380"/>
                <a:gd name="connsiteX36" fmla="*/ 888615 w 1131739"/>
                <a:gd name="connsiteY36" fmla="*/ 284672 h 795380"/>
                <a:gd name="connsiteX37" fmla="*/ 871362 w 1131739"/>
                <a:gd name="connsiteY37" fmla="*/ 310551 h 795380"/>
                <a:gd name="connsiteX38" fmla="*/ 828230 w 1131739"/>
                <a:gd name="connsiteY38" fmla="*/ 319178 h 795380"/>
                <a:gd name="connsiteX39" fmla="*/ 828230 w 1131739"/>
                <a:gd name="connsiteY39" fmla="*/ 181155 h 795380"/>
                <a:gd name="connsiteX40" fmla="*/ 914494 w 1131739"/>
                <a:gd name="connsiteY40" fmla="*/ 189781 h 795380"/>
                <a:gd name="connsiteX41" fmla="*/ 931747 w 1131739"/>
                <a:gd name="connsiteY41" fmla="*/ 215661 h 795380"/>
                <a:gd name="connsiteX42" fmla="*/ 914494 w 1131739"/>
                <a:gd name="connsiteY42" fmla="*/ 284672 h 795380"/>
                <a:gd name="connsiteX43" fmla="*/ 836856 w 1131739"/>
                <a:gd name="connsiteY43" fmla="*/ 310551 h 795380"/>
                <a:gd name="connsiteX44" fmla="*/ 810977 w 1131739"/>
                <a:gd name="connsiteY44" fmla="*/ 284672 h 795380"/>
                <a:gd name="connsiteX45" fmla="*/ 836856 w 1131739"/>
                <a:gd name="connsiteY45" fmla="*/ 276046 h 795380"/>
                <a:gd name="connsiteX46" fmla="*/ 923120 w 1131739"/>
                <a:gd name="connsiteY46" fmla="*/ 250166 h 795380"/>
                <a:gd name="connsiteX47" fmla="*/ 1018011 w 1131739"/>
                <a:gd name="connsiteY47" fmla="*/ 258793 h 795380"/>
                <a:gd name="connsiteX48" fmla="*/ 1035264 w 1131739"/>
                <a:gd name="connsiteY48" fmla="*/ 327804 h 795380"/>
                <a:gd name="connsiteX49" fmla="*/ 974879 w 1131739"/>
                <a:gd name="connsiteY49" fmla="*/ 362310 h 795380"/>
                <a:gd name="connsiteX50" fmla="*/ 966253 w 1131739"/>
                <a:gd name="connsiteY50" fmla="*/ 327804 h 795380"/>
                <a:gd name="connsiteX51" fmla="*/ 1018011 w 1131739"/>
                <a:gd name="connsiteY51" fmla="*/ 284672 h 795380"/>
                <a:gd name="connsiteX52" fmla="*/ 1121528 w 1131739"/>
                <a:gd name="connsiteY52" fmla="*/ 301925 h 795380"/>
                <a:gd name="connsiteX53" fmla="*/ 1130154 w 1131739"/>
                <a:gd name="connsiteY53" fmla="*/ 345057 h 795380"/>
                <a:gd name="connsiteX54" fmla="*/ 1095649 w 1131739"/>
                <a:gd name="connsiteY54" fmla="*/ 483079 h 795380"/>
                <a:gd name="connsiteX55" fmla="*/ 1043890 w 1131739"/>
                <a:gd name="connsiteY55" fmla="*/ 526212 h 795380"/>
                <a:gd name="connsiteX56" fmla="*/ 992132 w 1131739"/>
                <a:gd name="connsiteY56" fmla="*/ 577970 h 795380"/>
                <a:gd name="connsiteX57" fmla="*/ 888615 w 1131739"/>
                <a:gd name="connsiteY57" fmla="*/ 638355 h 795380"/>
                <a:gd name="connsiteX58" fmla="*/ 828230 w 1131739"/>
                <a:gd name="connsiteY58" fmla="*/ 655608 h 795380"/>
                <a:gd name="connsiteX59" fmla="*/ 578064 w 1131739"/>
                <a:gd name="connsiteY59" fmla="*/ 586596 h 795380"/>
                <a:gd name="connsiteX60" fmla="*/ 595317 w 1131739"/>
                <a:gd name="connsiteY60" fmla="*/ 517585 h 795380"/>
                <a:gd name="connsiteX61" fmla="*/ 629822 w 1131739"/>
                <a:gd name="connsiteY61" fmla="*/ 491706 h 795380"/>
                <a:gd name="connsiteX62" fmla="*/ 802351 w 1131739"/>
                <a:gd name="connsiteY62" fmla="*/ 508959 h 795380"/>
                <a:gd name="connsiteX63" fmla="*/ 836856 w 1131739"/>
                <a:gd name="connsiteY63" fmla="*/ 534838 h 795380"/>
                <a:gd name="connsiteX64" fmla="*/ 914494 w 1131739"/>
                <a:gd name="connsiteY64" fmla="*/ 629729 h 795380"/>
                <a:gd name="connsiteX65" fmla="*/ 923120 w 1131739"/>
                <a:gd name="connsiteY65" fmla="*/ 664234 h 795380"/>
                <a:gd name="connsiteX66" fmla="*/ 897241 w 1131739"/>
                <a:gd name="connsiteY66" fmla="*/ 724619 h 795380"/>
                <a:gd name="connsiteX67" fmla="*/ 854109 w 1131739"/>
                <a:gd name="connsiteY67" fmla="*/ 750498 h 795380"/>
                <a:gd name="connsiteX68" fmla="*/ 819603 w 1131739"/>
                <a:gd name="connsiteY68" fmla="*/ 767751 h 795380"/>
                <a:gd name="connsiteX69" fmla="*/ 698834 w 1131739"/>
                <a:gd name="connsiteY69" fmla="*/ 785004 h 795380"/>
                <a:gd name="connsiteX70" fmla="*/ 612570 w 1131739"/>
                <a:gd name="connsiteY70" fmla="*/ 776378 h 795380"/>
                <a:gd name="connsiteX71" fmla="*/ 569437 w 1131739"/>
                <a:gd name="connsiteY71" fmla="*/ 655608 h 795380"/>
                <a:gd name="connsiteX72" fmla="*/ 362403 w 1131739"/>
                <a:gd name="connsiteY72" fmla="*/ 655608 h 795380"/>
                <a:gd name="connsiteX73" fmla="*/ 327898 w 1131739"/>
                <a:gd name="connsiteY73" fmla="*/ 638355 h 795380"/>
                <a:gd name="connsiteX74" fmla="*/ 310645 w 1131739"/>
                <a:gd name="connsiteY74" fmla="*/ 595223 h 795380"/>
                <a:gd name="connsiteX75" fmla="*/ 258886 w 1131739"/>
                <a:gd name="connsiteY75" fmla="*/ 483079 h 795380"/>
                <a:gd name="connsiteX76" fmla="*/ 267513 w 1131739"/>
                <a:gd name="connsiteY76" fmla="*/ 353683 h 795380"/>
                <a:gd name="connsiteX77" fmla="*/ 302019 w 1131739"/>
                <a:gd name="connsiteY77" fmla="*/ 336430 h 795380"/>
                <a:gd name="connsiteX78" fmla="*/ 440041 w 1131739"/>
                <a:gd name="connsiteY78" fmla="*/ 362310 h 795380"/>
                <a:gd name="connsiteX79" fmla="*/ 465920 w 1131739"/>
                <a:gd name="connsiteY79" fmla="*/ 379562 h 795380"/>
                <a:gd name="connsiteX80" fmla="*/ 431415 w 1131739"/>
                <a:gd name="connsiteY80" fmla="*/ 457200 h 795380"/>
                <a:gd name="connsiteX81" fmla="*/ 405536 w 1131739"/>
                <a:gd name="connsiteY81" fmla="*/ 465827 h 795380"/>
                <a:gd name="connsiteX82" fmla="*/ 379656 w 1131739"/>
                <a:gd name="connsiteY82" fmla="*/ 483079 h 795380"/>
                <a:gd name="connsiteX83" fmla="*/ 310645 w 1131739"/>
                <a:gd name="connsiteY83" fmla="*/ 474453 h 795380"/>
                <a:gd name="connsiteX84" fmla="*/ 302019 w 1131739"/>
                <a:gd name="connsiteY84" fmla="*/ 448574 h 795380"/>
                <a:gd name="connsiteX85" fmla="*/ 310645 w 1131739"/>
                <a:gd name="connsiteY85" fmla="*/ 276046 h 795380"/>
                <a:gd name="connsiteX86" fmla="*/ 345151 w 1131739"/>
                <a:gd name="connsiteY86" fmla="*/ 198408 h 795380"/>
                <a:gd name="connsiteX87" fmla="*/ 405536 w 1131739"/>
                <a:gd name="connsiteY87" fmla="*/ 163902 h 795380"/>
                <a:gd name="connsiteX88" fmla="*/ 517679 w 1131739"/>
                <a:gd name="connsiteY88" fmla="*/ 172529 h 795380"/>
                <a:gd name="connsiteX89" fmla="*/ 552185 w 1131739"/>
                <a:gd name="connsiteY89" fmla="*/ 198408 h 795380"/>
                <a:gd name="connsiteX90" fmla="*/ 586690 w 1131739"/>
                <a:gd name="connsiteY90" fmla="*/ 250166 h 795380"/>
                <a:gd name="connsiteX91" fmla="*/ 483173 w 1131739"/>
                <a:gd name="connsiteY91" fmla="*/ 258793 h 795380"/>
                <a:gd name="connsiteX92" fmla="*/ 509053 w 1131739"/>
                <a:gd name="connsiteY92" fmla="*/ 172529 h 795380"/>
                <a:gd name="connsiteX93" fmla="*/ 534932 w 1131739"/>
                <a:gd name="connsiteY93" fmla="*/ 163902 h 795380"/>
                <a:gd name="connsiteX94" fmla="*/ 569437 w 1131739"/>
                <a:gd name="connsiteY94" fmla="*/ 155276 h 795380"/>
                <a:gd name="connsiteX95" fmla="*/ 741966 w 1131739"/>
                <a:gd name="connsiteY95" fmla="*/ 189781 h 795380"/>
                <a:gd name="connsiteX96" fmla="*/ 776471 w 1131739"/>
                <a:gd name="connsiteY96" fmla="*/ 215661 h 795380"/>
                <a:gd name="connsiteX97" fmla="*/ 793724 w 1131739"/>
                <a:gd name="connsiteY97" fmla="*/ 267419 h 795380"/>
                <a:gd name="connsiteX98" fmla="*/ 785098 w 1131739"/>
                <a:gd name="connsiteY98" fmla="*/ 388189 h 795380"/>
                <a:gd name="connsiteX99" fmla="*/ 750592 w 1131739"/>
                <a:gd name="connsiteY99" fmla="*/ 414068 h 795380"/>
                <a:gd name="connsiteX100" fmla="*/ 664328 w 1131739"/>
                <a:gd name="connsiteY100" fmla="*/ 370936 h 795380"/>
                <a:gd name="connsiteX101" fmla="*/ 672954 w 1131739"/>
                <a:gd name="connsiteY101" fmla="*/ 241540 h 795380"/>
                <a:gd name="connsiteX102" fmla="*/ 716086 w 1131739"/>
                <a:gd name="connsiteY102" fmla="*/ 189781 h 795380"/>
                <a:gd name="connsiteX103" fmla="*/ 828230 w 1131739"/>
                <a:gd name="connsiteY103" fmla="*/ 120770 h 795380"/>
                <a:gd name="connsiteX104" fmla="*/ 681581 w 1131739"/>
                <a:gd name="connsiteY104" fmla="*/ 77638 h 795380"/>
                <a:gd name="connsiteX105" fmla="*/ 612570 w 1131739"/>
                <a:gd name="connsiteY105" fmla="*/ 60385 h 795380"/>
                <a:gd name="connsiteX106" fmla="*/ 586690 w 1131739"/>
                <a:gd name="connsiteY106" fmla="*/ 51759 h 795380"/>
                <a:gd name="connsiteX107" fmla="*/ 526305 w 1131739"/>
                <a:gd name="connsiteY107" fmla="*/ 43132 h 795380"/>
                <a:gd name="connsiteX108" fmla="*/ 431415 w 1131739"/>
                <a:gd name="connsiteY108" fmla="*/ 51759 h 795380"/>
                <a:gd name="connsiteX109" fmla="*/ 379656 w 1131739"/>
                <a:gd name="connsiteY109" fmla="*/ 60385 h 795380"/>
                <a:gd name="connsiteX110" fmla="*/ 267513 w 1131739"/>
                <a:gd name="connsiteY110" fmla="*/ 69012 h 795380"/>
                <a:gd name="connsiteX111" fmla="*/ 250260 w 1131739"/>
                <a:gd name="connsiteY111" fmla="*/ 155276 h 795380"/>
                <a:gd name="connsiteX112" fmla="*/ 267513 w 1131739"/>
                <a:gd name="connsiteY112" fmla="*/ 189781 h 795380"/>
                <a:gd name="connsiteX113" fmla="*/ 284766 w 1131739"/>
                <a:gd name="connsiteY113" fmla="*/ 241540 h 795380"/>
                <a:gd name="connsiteX114" fmla="*/ 302019 w 1131739"/>
                <a:gd name="connsiteY114" fmla="*/ 284672 h 795380"/>
                <a:gd name="connsiteX115" fmla="*/ 327898 w 1131739"/>
                <a:gd name="connsiteY115" fmla="*/ 362310 h 795380"/>
                <a:gd name="connsiteX116" fmla="*/ 371030 w 1131739"/>
                <a:gd name="connsiteY116" fmla="*/ 405442 h 795380"/>
                <a:gd name="connsiteX117" fmla="*/ 371030 w 1131739"/>
                <a:gd name="connsiteY117" fmla="*/ 198408 h 795380"/>
                <a:gd name="connsiteX118" fmla="*/ 353777 w 1131739"/>
                <a:gd name="connsiteY118" fmla="*/ 163902 h 795380"/>
                <a:gd name="connsiteX119" fmla="*/ 319271 w 1131739"/>
                <a:gd name="connsiteY119" fmla="*/ 138023 h 795380"/>
                <a:gd name="connsiteX120" fmla="*/ 189875 w 1131739"/>
                <a:gd name="connsiteY120" fmla="*/ 163902 h 795380"/>
                <a:gd name="connsiteX121" fmla="*/ 146743 w 1131739"/>
                <a:gd name="connsiteY121" fmla="*/ 207034 h 795380"/>
                <a:gd name="connsiteX122" fmla="*/ 8720 w 1131739"/>
                <a:gd name="connsiteY122" fmla="*/ 474453 h 795380"/>
                <a:gd name="connsiteX123" fmla="*/ 94 w 1131739"/>
                <a:gd name="connsiteY123" fmla="*/ 526212 h 795380"/>
                <a:gd name="connsiteX124" fmla="*/ 17347 w 1131739"/>
                <a:gd name="connsiteY124" fmla="*/ 629729 h 795380"/>
                <a:gd name="connsiteX125" fmla="*/ 60479 w 1131739"/>
                <a:gd name="connsiteY125" fmla="*/ 646981 h 795380"/>
                <a:gd name="connsiteX126" fmla="*/ 172622 w 1131739"/>
                <a:gd name="connsiteY126" fmla="*/ 672861 h 795380"/>
                <a:gd name="connsiteX127" fmla="*/ 336524 w 1131739"/>
                <a:gd name="connsiteY127" fmla="*/ 707366 h 795380"/>
                <a:gd name="connsiteX128" fmla="*/ 396909 w 1131739"/>
                <a:gd name="connsiteY128" fmla="*/ 715993 h 795380"/>
                <a:gd name="connsiteX129" fmla="*/ 440041 w 1131739"/>
                <a:gd name="connsiteY129" fmla="*/ 724619 h 795380"/>
                <a:gd name="connsiteX130" fmla="*/ 388283 w 1131739"/>
                <a:gd name="connsiteY130" fmla="*/ 715993 h 795380"/>
                <a:gd name="connsiteX131" fmla="*/ 414162 w 1131739"/>
                <a:gd name="connsiteY131" fmla="*/ 707366 h 795380"/>
                <a:gd name="connsiteX132" fmla="*/ 465920 w 1131739"/>
                <a:gd name="connsiteY132" fmla="*/ 698740 h 795380"/>
                <a:gd name="connsiteX133" fmla="*/ 474547 w 1131739"/>
                <a:gd name="connsiteY133" fmla="*/ 664234 h 795380"/>
                <a:gd name="connsiteX134" fmla="*/ 379656 w 1131739"/>
                <a:gd name="connsiteY134" fmla="*/ 655608 h 795380"/>
                <a:gd name="connsiteX135" fmla="*/ 371030 w 1131739"/>
                <a:gd name="connsiteY135" fmla="*/ 690113 h 795380"/>
                <a:gd name="connsiteX136" fmla="*/ 362403 w 1131739"/>
                <a:gd name="connsiteY136" fmla="*/ 715993 h 795380"/>
                <a:gd name="connsiteX137" fmla="*/ 371030 w 1131739"/>
                <a:gd name="connsiteY137" fmla="*/ 793630 h 795380"/>
                <a:gd name="connsiteX138" fmla="*/ 379656 w 1131739"/>
                <a:gd name="connsiteY138" fmla="*/ 767751 h 795380"/>
                <a:gd name="connsiteX139" fmla="*/ 388283 w 1131739"/>
                <a:gd name="connsiteY139" fmla="*/ 707366 h 795380"/>
                <a:gd name="connsiteX140" fmla="*/ 396909 w 1131739"/>
                <a:gd name="connsiteY140" fmla="*/ 577970 h 795380"/>
                <a:gd name="connsiteX141" fmla="*/ 422788 w 1131739"/>
                <a:gd name="connsiteY141" fmla="*/ 483079 h 795380"/>
                <a:gd name="connsiteX142" fmla="*/ 448668 w 1131739"/>
                <a:gd name="connsiteY142" fmla="*/ 448574 h 795380"/>
                <a:gd name="connsiteX143" fmla="*/ 526305 w 1131739"/>
                <a:gd name="connsiteY143" fmla="*/ 414068 h 795380"/>
                <a:gd name="connsiteX144" fmla="*/ 586690 w 1131739"/>
                <a:gd name="connsiteY144" fmla="*/ 414068 h 79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131739" h="795380">
                  <a:moveTo>
                    <a:pt x="440041" y="207034"/>
                  </a:moveTo>
                  <a:cubicBezTo>
                    <a:pt x="448667" y="189781"/>
                    <a:pt x="452281" y="168915"/>
                    <a:pt x="465920" y="155276"/>
                  </a:cubicBezTo>
                  <a:cubicBezTo>
                    <a:pt x="474303" y="146893"/>
                    <a:pt x="489026" y="149906"/>
                    <a:pt x="500426" y="146649"/>
                  </a:cubicBezTo>
                  <a:cubicBezTo>
                    <a:pt x="509169" y="144151"/>
                    <a:pt x="517679" y="140898"/>
                    <a:pt x="526305" y="138023"/>
                  </a:cubicBezTo>
                  <a:cubicBezTo>
                    <a:pt x="578321" y="151027"/>
                    <a:pt x="593384" y="142217"/>
                    <a:pt x="621196" y="181155"/>
                  </a:cubicBezTo>
                  <a:cubicBezTo>
                    <a:pt x="628670" y="191619"/>
                    <a:pt x="632698" y="204159"/>
                    <a:pt x="638449" y="215661"/>
                  </a:cubicBezTo>
                  <a:cubicBezTo>
                    <a:pt x="641324" y="227163"/>
                    <a:pt x="647075" y="238310"/>
                    <a:pt x="647075" y="250166"/>
                  </a:cubicBezTo>
                  <a:cubicBezTo>
                    <a:pt x="647075" y="262669"/>
                    <a:pt x="629920" y="294946"/>
                    <a:pt x="621196" y="301925"/>
                  </a:cubicBezTo>
                  <a:cubicBezTo>
                    <a:pt x="614096" y="307605"/>
                    <a:pt x="603450" y="306485"/>
                    <a:pt x="595317" y="310551"/>
                  </a:cubicBezTo>
                  <a:cubicBezTo>
                    <a:pt x="580320" y="318049"/>
                    <a:pt x="567182" y="328932"/>
                    <a:pt x="552185" y="336430"/>
                  </a:cubicBezTo>
                  <a:cubicBezTo>
                    <a:pt x="534498" y="345273"/>
                    <a:pt x="499583" y="350401"/>
                    <a:pt x="483173" y="353683"/>
                  </a:cubicBezTo>
                  <a:cubicBezTo>
                    <a:pt x="465920" y="347932"/>
                    <a:pt x="446214" y="347000"/>
                    <a:pt x="431415" y="336430"/>
                  </a:cubicBezTo>
                  <a:cubicBezTo>
                    <a:pt x="424016" y="331145"/>
                    <a:pt x="422788" y="319644"/>
                    <a:pt x="422788" y="310551"/>
                  </a:cubicBezTo>
                  <a:cubicBezTo>
                    <a:pt x="422788" y="278791"/>
                    <a:pt x="422690" y="246199"/>
                    <a:pt x="431415" y="215661"/>
                  </a:cubicBezTo>
                  <a:cubicBezTo>
                    <a:pt x="434767" y="203931"/>
                    <a:pt x="447534" y="197101"/>
                    <a:pt x="457294" y="189781"/>
                  </a:cubicBezTo>
                  <a:cubicBezTo>
                    <a:pt x="500476" y="157394"/>
                    <a:pt x="499482" y="164059"/>
                    <a:pt x="552185" y="155276"/>
                  </a:cubicBezTo>
                  <a:cubicBezTo>
                    <a:pt x="589566" y="161027"/>
                    <a:pt x="627155" y="165559"/>
                    <a:pt x="664328" y="172529"/>
                  </a:cubicBezTo>
                  <a:cubicBezTo>
                    <a:pt x="673265" y="174205"/>
                    <a:pt x="683107" y="175475"/>
                    <a:pt x="690207" y="181155"/>
                  </a:cubicBezTo>
                  <a:cubicBezTo>
                    <a:pt x="698303" y="187632"/>
                    <a:pt x="701709" y="198408"/>
                    <a:pt x="707460" y="207034"/>
                  </a:cubicBezTo>
                  <a:cubicBezTo>
                    <a:pt x="710335" y="215660"/>
                    <a:pt x="717214" y="223890"/>
                    <a:pt x="716086" y="232913"/>
                  </a:cubicBezTo>
                  <a:cubicBezTo>
                    <a:pt x="709580" y="284962"/>
                    <a:pt x="675491" y="296343"/>
                    <a:pt x="629822" y="319178"/>
                  </a:cubicBezTo>
                  <a:cubicBezTo>
                    <a:pt x="612569" y="327804"/>
                    <a:pt x="596363" y="338957"/>
                    <a:pt x="578064" y="345057"/>
                  </a:cubicBezTo>
                  <a:cubicBezTo>
                    <a:pt x="561471" y="350588"/>
                    <a:pt x="543558" y="350808"/>
                    <a:pt x="526305" y="353683"/>
                  </a:cubicBezTo>
                  <a:cubicBezTo>
                    <a:pt x="488924" y="342181"/>
                    <a:pt x="449143" y="336669"/>
                    <a:pt x="414162" y="319178"/>
                  </a:cubicBezTo>
                  <a:cubicBezTo>
                    <a:pt x="406029" y="315111"/>
                    <a:pt x="404931" y="302371"/>
                    <a:pt x="405536" y="293298"/>
                  </a:cubicBezTo>
                  <a:cubicBezTo>
                    <a:pt x="407863" y="258394"/>
                    <a:pt x="411726" y="222967"/>
                    <a:pt x="422788" y="189781"/>
                  </a:cubicBezTo>
                  <a:cubicBezTo>
                    <a:pt x="436899" y="147449"/>
                    <a:pt x="486428" y="111265"/>
                    <a:pt x="517679" y="86264"/>
                  </a:cubicBezTo>
                  <a:cubicBezTo>
                    <a:pt x="540133" y="68301"/>
                    <a:pt x="561277" y="47960"/>
                    <a:pt x="586690" y="34506"/>
                  </a:cubicBezTo>
                  <a:cubicBezTo>
                    <a:pt x="638014" y="7335"/>
                    <a:pt x="678313" y="6879"/>
                    <a:pt x="733339" y="0"/>
                  </a:cubicBezTo>
                  <a:cubicBezTo>
                    <a:pt x="772869" y="6588"/>
                    <a:pt x="829745" y="1515"/>
                    <a:pt x="862736" y="34506"/>
                  </a:cubicBezTo>
                  <a:cubicBezTo>
                    <a:pt x="870067" y="41837"/>
                    <a:pt x="874237" y="51759"/>
                    <a:pt x="879988" y="60385"/>
                  </a:cubicBezTo>
                  <a:cubicBezTo>
                    <a:pt x="867375" y="262205"/>
                    <a:pt x="897684" y="148032"/>
                    <a:pt x="854109" y="224287"/>
                  </a:cubicBezTo>
                  <a:cubicBezTo>
                    <a:pt x="847729" y="235452"/>
                    <a:pt x="845088" y="248914"/>
                    <a:pt x="836856" y="258793"/>
                  </a:cubicBezTo>
                  <a:cubicBezTo>
                    <a:pt x="830219" y="266758"/>
                    <a:pt x="819603" y="270295"/>
                    <a:pt x="810977" y="276046"/>
                  </a:cubicBezTo>
                  <a:cubicBezTo>
                    <a:pt x="816728" y="258793"/>
                    <a:pt x="817318" y="238836"/>
                    <a:pt x="828230" y="224287"/>
                  </a:cubicBezTo>
                  <a:cubicBezTo>
                    <a:pt x="850519" y="194568"/>
                    <a:pt x="887946" y="211236"/>
                    <a:pt x="914494" y="215661"/>
                  </a:cubicBezTo>
                  <a:cubicBezTo>
                    <a:pt x="905868" y="238665"/>
                    <a:pt x="898781" y="262306"/>
                    <a:pt x="888615" y="284672"/>
                  </a:cubicBezTo>
                  <a:cubicBezTo>
                    <a:pt x="884325" y="294110"/>
                    <a:pt x="880364" y="305407"/>
                    <a:pt x="871362" y="310551"/>
                  </a:cubicBezTo>
                  <a:cubicBezTo>
                    <a:pt x="858632" y="317825"/>
                    <a:pt x="842607" y="316302"/>
                    <a:pt x="828230" y="319178"/>
                  </a:cubicBezTo>
                  <a:cubicBezTo>
                    <a:pt x="808730" y="280178"/>
                    <a:pt x="765985" y="224248"/>
                    <a:pt x="828230" y="181155"/>
                  </a:cubicBezTo>
                  <a:cubicBezTo>
                    <a:pt x="851990" y="164706"/>
                    <a:pt x="885739" y="186906"/>
                    <a:pt x="914494" y="189781"/>
                  </a:cubicBezTo>
                  <a:cubicBezTo>
                    <a:pt x="920245" y="198408"/>
                    <a:pt x="931747" y="205293"/>
                    <a:pt x="931747" y="215661"/>
                  </a:cubicBezTo>
                  <a:cubicBezTo>
                    <a:pt x="931747" y="239373"/>
                    <a:pt x="926694" y="264339"/>
                    <a:pt x="914494" y="284672"/>
                  </a:cubicBezTo>
                  <a:cubicBezTo>
                    <a:pt x="904753" y="300907"/>
                    <a:pt x="849409" y="308040"/>
                    <a:pt x="836856" y="310551"/>
                  </a:cubicBezTo>
                  <a:cubicBezTo>
                    <a:pt x="828230" y="301925"/>
                    <a:pt x="810977" y="296871"/>
                    <a:pt x="810977" y="284672"/>
                  </a:cubicBezTo>
                  <a:cubicBezTo>
                    <a:pt x="810977" y="275579"/>
                    <a:pt x="828723" y="280112"/>
                    <a:pt x="836856" y="276046"/>
                  </a:cubicBezTo>
                  <a:cubicBezTo>
                    <a:pt x="899627" y="244661"/>
                    <a:pt x="813303" y="265855"/>
                    <a:pt x="923120" y="250166"/>
                  </a:cubicBezTo>
                  <a:cubicBezTo>
                    <a:pt x="954750" y="253042"/>
                    <a:pt x="986955" y="252138"/>
                    <a:pt x="1018011" y="258793"/>
                  </a:cubicBezTo>
                  <a:cubicBezTo>
                    <a:pt x="1054755" y="266667"/>
                    <a:pt x="1051816" y="298010"/>
                    <a:pt x="1035264" y="327804"/>
                  </a:cubicBezTo>
                  <a:cubicBezTo>
                    <a:pt x="1023395" y="349167"/>
                    <a:pt x="995480" y="355443"/>
                    <a:pt x="974879" y="362310"/>
                  </a:cubicBezTo>
                  <a:cubicBezTo>
                    <a:pt x="972004" y="350808"/>
                    <a:pt x="962996" y="339204"/>
                    <a:pt x="966253" y="327804"/>
                  </a:cubicBezTo>
                  <a:cubicBezTo>
                    <a:pt x="970160" y="314130"/>
                    <a:pt x="1006884" y="292090"/>
                    <a:pt x="1018011" y="284672"/>
                  </a:cubicBezTo>
                  <a:cubicBezTo>
                    <a:pt x="1052517" y="290423"/>
                    <a:pt x="1090728" y="285340"/>
                    <a:pt x="1121528" y="301925"/>
                  </a:cubicBezTo>
                  <a:cubicBezTo>
                    <a:pt x="1134437" y="308876"/>
                    <a:pt x="1132228" y="330542"/>
                    <a:pt x="1130154" y="345057"/>
                  </a:cubicBezTo>
                  <a:cubicBezTo>
                    <a:pt x="1123447" y="392004"/>
                    <a:pt x="1116038" y="440262"/>
                    <a:pt x="1095649" y="483079"/>
                  </a:cubicBezTo>
                  <a:cubicBezTo>
                    <a:pt x="1085993" y="503356"/>
                    <a:pt x="1060445" y="511036"/>
                    <a:pt x="1043890" y="526212"/>
                  </a:cubicBezTo>
                  <a:cubicBezTo>
                    <a:pt x="1025904" y="542699"/>
                    <a:pt x="1010876" y="562350"/>
                    <a:pt x="992132" y="577970"/>
                  </a:cubicBezTo>
                  <a:cubicBezTo>
                    <a:pt x="968943" y="597294"/>
                    <a:pt x="917412" y="627279"/>
                    <a:pt x="888615" y="638355"/>
                  </a:cubicBezTo>
                  <a:cubicBezTo>
                    <a:pt x="869077" y="645870"/>
                    <a:pt x="848358" y="649857"/>
                    <a:pt x="828230" y="655608"/>
                  </a:cubicBezTo>
                  <a:cubicBezTo>
                    <a:pt x="813307" y="653950"/>
                    <a:pt x="578064" y="697117"/>
                    <a:pt x="578064" y="586596"/>
                  </a:cubicBezTo>
                  <a:cubicBezTo>
                    <a:pt x="578064" y="562884"/>
                    <a:pt x="583963" y="538401"/>
                    <a:pt x="595317" y="517585"/>
                  </a:cubicBezTo>
                  <a:cubicBezTo>
                    <a:pt x="602202" y="504963"/>
                    <a:pt x="618320" y="500332"/>
                    <a:pt x="629822" y="491706"/>
                  </a:cubicBezTo>
                  <a:cubicBezTo>
                    <a:pt x="687332" y="497457"/>
                    <a:pt x="745769" y="497171"/>
                    <a:pt x="802351" y="508959"/>
                  </a:cubicBezTo>
                  <a:cubicBezTo>
                    <a:pt x="816426" y="511891"/>
                    <a:pt x="826218" y="525167"/>
                    <a:pt x="836856" y="534838"/>
                  </a:cubicBezTo>
                  <a:cubicBezTo>
                    <a:pt x="900545" y="592737"/>
                    <a:pt x="887126" y="574993"/>
                    <a:pt x="914494" y="629729"/>
                  </a:cubicBezTo>
                  <a:cubicBezTo>
                    <a:pt x="917369" y="641231"/>
                    <a:pt x="925241" y="652570"/>
                    <a:pt x="923120" y="664234"/>
                  </a:cubicBezTo>
                  <a:cubicBezTo>
                    <a:pt x="919203" y="685780"/>
                    <a:pt x="910921" y="707519"/>
                    <a:pt x="897241" y="724619"/>
                  </a:cubicBezTo>
                  <a:cubicBezTo>
                    <a:pt x="886767" y="737712"/>
                    <a:pt x="868766" y="742355"/>
                    <a:pt x="854109" y="750498"/>
                  </a:cubicBezTo>
                  <a:cubicBezTo>
                    <a:pt x="842868" y="756743"/>
                    <a:pt x="831920" y="764056"/>
                    <a:pt x="819603" y="767751"/>
                  </a:cubicBezTo>
                  <a:cubicBezTo>
                    <a:pt x="801829" y="773083"/>
                    <a:pt x="709849" y="783627"/>
                    <a:pt x="698834" y="785004"/>
                  </a:cubicBezTo>
                  <a:cubicBezTo>
                    <a:pt x="670079" y="782129"/>
                    <a:pt x="639542" y="786752"/>
                    <a:pt x="612570" y="776378"/>
                  </a:cubicBezTo>
                  <a:cubicBezTo>
                    <a:pt x="578032" y="763094"/>
                    <a:pt x="571283" y="664840"/>
                    <a:pt x="569437" y="655608"/>
                  </a:cubicBezTo>
                  <a:cubicBezTo>
                    <a:pt x="487118" y="661940"/>
                    <a:pt x="442539" y="671635"/>
                    <a:pt x="362403" y="655608"/>
                  </a:cubicBezTo>
                  <a:cubicBezTo>
                    <a:pt x="349793" y="653086"/>
                    <a:pt x="339400" y="644106"/>
                    <a:pt x="327898" y="638355"/>
                  </a:cubicBezTo>
                  <a:cubicBezTo>
                    <a:pt x="322147" y="623978"/>
                    <a:pt x="316934" y="609373"/>
                    <a:pt x="310645" y="595223"/>
                  </a:cubicBezTo>
                  <a:cubicBezTo>
                    <a:pt x="293924" y="557601"/>
                    <a:pt x="266123" y="523609"/>
                    <a:pt x="258886" y="483079"/>
                  </a:cubicBezTo>
                  <a:cubicBezTo>
                    <a:pt x="251287" y="440524"/>
                    <a:pt x="255315" y="395154"/>
                    <a:pt x="267513" y="353683"/>
                  </a:cubicBezTo>
                  <a:cubicBezTo>
                    <a:pt x="271142" y="341346"/>
                    <a:pt x="290517" y="342181"/>
                    <a:pt x="302019" y="336430"/>
                  </a:cubicBezTo>
                  <a:cubicBezTo>
                    <a:pt x="348026" y="345057"/>
                    <a:pt x="394773" y="350397"/>
                    <a:pt x="440041" y="362310"/>
                  </a:cubicBezTo>
                  <a:cubicBezTo>
                    <a:pt x="450067" y="364948"/>
                    <a:pt x="466859" y="369237"/>
                    <a:pt x="465920" y="379562"/>
                  </a:cubicBezTo>
                  <a:cubicBezTo>
                    <a:pt x="463356" y="407766"/>
                    <a:pt x="447655" y="433999"/>
                    <a:pt x="431415" y="457200"/>
                  </a:cubicBezTo>
                  <a:cubicBezTo>
                    <a:pt x="426201" y="464649"/>
                    <a:pt x="413669" y="461761"/>
                    <a:pt x="405536" y="465827"/>
                  </a:cubicBezTo>
                  <a:cubicBezTo>
                    <a:pt x="396263" y="470464"/>
                    <a:pt x="388283" y="477328"/>
                    <a:pt x="379656" y="483079"/>
                  </a:cubicBezTo>
                  <a:cubicBezTo>
                    <a:pt x="356652" y="480204"/>
                    <a:pt x="331830" y="483868"/>
                    <a:pt x="310645" y="474453"/>
                  </a:cubicBezTo>
                  <a:cubicBezTo>
                    <a:pt x="302336" y="470760"/>
                    <a:pt x="302019" y="457667"/>
                    <a:pt x="302019" y="448574"/>
                  </a:cubicBezTo>
                  <a:cubicBezTo>
                    <a:pt x="302019" y="390993"/>
                    <a:pt x="305863" y="333428"/>
                    <a:pt x="310645" y="276046"/>
                  </a:cubicBezTo>
                  <a:cubicBezTo>
                    <a:pt x="312894" y="249053"/>
                    <a:pt x="327940" y="218078"/>
                    <a:pt x="345151" y="198408"/>
                  </a:cubicBezTo>
                  <a:cubicBezTo>
                    <a:pt x="366655" y="173832"/>
                    <a:pt x="378840" y="172801"/>
                    <a:pt x="405536" y="163902"/>
                  </a:cubicBezTo>
                  <a:cubicBezTo>
                    <a:pt x="442917" y="166778"/>
                    <a:pt x="481184" y="163942"/>
                    <a:pt x="517679" y="172529"/>
                  </a:cubicBezTo>
                  <a:cubicBezTo>
                    <a:pt x="531674" y="175822"/>
                    <a:pt x="542633" y="187662"/>
                    <a:pt x="552185" y="198408"/>
                  </a:cubicBezTo>
                  <a:cubicBezTo>
                    <a:pt x="565961" y="213906"/>
                    <a:pt x="586690" y="250166"/>
                    <a:pt x="586690" y="250166"/>
                  </a:cubicBezTo>
                  <a:cubicBezTo>
                    <a:pt x="566308" y="260357"/>
                    <a:pt x="502102" y="300436"/>
                    <a:pt x="483173" y="258793"/>
                  </a:cubicBezTo>
                  <a:cubicBezTo>
                    <a:pt x="470750" y="231463"/>
                    <a:pt x="494677" y="198884"/>
                    <a:pt x="509053" y="172529"/>
                  </a:cubicBezTo>
                  <a:cubicBezTo>
                    <a:pt x="513407" y="164546"/>
                    <a:pt x="526189" y="166400"/>
                    <a:pt x="534932" y="163902"/>
                  </a:cubicBezTo>
                  <a:cubicBezTo>
                    <a:pt x="546331" y="160645"/>
                    <a:pt x="557935" y="158151"/>
                    <a:pt x="569437" y="155276"/>
                  </a:cubicBezTo>
                  <a:cubicBezTo>
                    <a:pt x="626947" y="166778"/>
                    <a:pt x="685663" y="173359"/>
                    <a:pt x="741966" y="189781"/>
                  </a:cubicBezTo>
                  <a:cubicBezTo>
                    <a:pt x="755768" y="193807"/>
                    <a:pt x="768496" y="203698"/>
                    <a:pt x="776471" y="215661"/>
                  </a:cubicBezTo>
                  <a:cubicBezTo>
                    <a:pt x="786559" y="230793"/>
                    <a:pt x="793724" y="267419"/>
                    <a:pt x="793724" y="267419"/>
                  </a:cubicBezTo>
                  <a:cubicBezTo>
                    <a:pt x="790849" y="307676"/>
                    <a:pt x="796486" y="349470"/>
                    <a:pt x="785098" y="388189"/>
                  </a:cubicBezTo>
                  <a:cubicBezTo>
                    <a:pt x="781041" y="401982"/>
                    <a:pt x="764825" y="416101"/>
                    <a:pt x="750592" y="414068"/>
                  </a:cubicBezTo>
                  <a:cubicBezTo>
                    <a:pt x="718766" y="409521"/>
                    <a:pt x="693083" y="385313"/>
                    <a:pt x="664328" y="370936"/>
                  </a:cubicBezTo>
                  <a:cubicBezTo>
                    <a:pt x="667203" y="327804"/>
                    <a:pt x="661079" y="283105"/>
                    <a:pt x="672954" y="241540"/>
                  </a:cubicBezTo>
                  <a:cubicBezTo>
                    <a:pt x="679124" y="219946"/>
                    <a:pt x="699584" y="205014"/>
                    <a:pt x="716086" y="189781"/>
                  </a:cubicBezTo>
                  <a:cubicBezTo>
                    <a:pt x="770550" y="139507"/>
                    <a:pt x="772905" y="142900"/>
                    <a:pt x="828230" y="120770"/>
                  </a:cubicBezTo>
                  <a:cubicBezTo>
                    <a:pt x="718362" y="73684"/>
                    <a:pt x="819487" y="112115"/>
                    <a:pt x="681581" y="77638"/>
                  </a:cubicBezTo>
                  <a:cubicBezTo>
                    <a:pt x="658577" y="71887"/>
                    <a:pt x="635065" y="67883"/>
                    <a:pt x="612570" y="60385"/>
                  </a:cubicBezTo>
                  <a:cubicBezTo>
                    <a:pt x="603943" y="57510"/>
                    <a:pt x="595607" y="53542"/>
                    <a:pt x="586690" y="51759"/>
                  </a:cubicBezTo>
                  <a:cubicBezTo>
                    <a:pt x="566752" y="47771"/>
                    <a:pt x="546433" y="46008"/>
                    <a:pt x="526305" y="43132"/>
                  </a:cubicBezTo>
                  <a:cubicBezTo>
                    <a:pt x="494675" y="46008"/>
                    <a:pt x="462958" y="48048"/>
                    <a:pt x="431415" y="51759"/>
                  </a:cubicBezTo>
                  <a:cubicBezTo>
                    <a:pt x="414044" y="53803"/>
                    <a:pt x="397051" y="58554"/>
                    <a:pt x="379656" y="60385"/>
                  </a:cubicBezTo>
                  <a:cubicBezTo>
                    <a:pt x="342371" y="64310"/>
                    <a:pt x="304894" y="66136"/>
                    <a:pt x="267513" y="69012"/>
                  </a:cubicBezTo>
                  <a:cubicBezTo>
                    <a:pt x="220295" y="84751"/>
                    <a:pt x="230999" y="71811"/>
                    <a:pt x="250260" y="155276"/>
                  </a:cubicBezTo>
                  <a:cubicBezTo>
                    <a:pt x="253152" y="167806"/>
                    <a:pt x="262737" y="177841"/>
                    <a:pt x="267513" y="189781"/>
                  </a:cubicBezTo>
                  <a:cubicBezTo>
                    <a:pt x="274267" y="206666"/>
                    <a:pt x="278012" y="224655"/>
                    <a:pt x="284766" y="241540"/>
                  </a:cubicBezTo>
                  <a:cubicBezTo>
                    <a:pt x="290517" y="255917"/>
                    <a:pt x="297122" y="269982"/>
                    <a:pt x="302019" y="284672"/>
                  </a:cubicBezTo>
                  <a:cubicBezTo>
                    <a:pt x="325384" y="354767"/>
                    <a:pt x="291897" y="281309"/>
                    <a:pt x="327898" y="362310"/>
                  </a:cubicBezTo>
                  <a:cubicBezTo>
                    <a:pt x="346437" y="404021"/>
                    <a:pt x="334918" y="393404"/>
                    <a:pt x="371030" y="405442"/>
                  </a:cubicBezTo>
                  <a:cubicBezTo>
                    <a:pt x="378108" y="320507"/>
                    <a:pt x="386955" y="283343"/>
                    <a:pt x="371030" y="198408"/>
                  </a:cubicBezTo>
                  <a:cubicBezTo>
                    <a:pt x="368660" y="185769"/>
                    <a:pt x="362146" y="173666"/>
                    <a:pt x="353777" y="163902"/>
                  </a:cubicBezTo>
                  <a:cubicBezTo>
                    <a:pt x="344420" y="152986"/>
                    <a:pt x="330773" y="146649"/>
                    <a:pt x="319271" y="138023"/>
                  </a:cubicBezTo>
                  <a:cubicBezTo>
                    <a:pt x="276139" y="146649"/>
                    <a:pt x="230715" y="147566"/>
                    <a:pt x="189875" y="163902"/>
                  </a:cubicBezTo>
                  <a:cubicBezTo>
                    <a:pt x="170997" y="171453"/>
                    <a:pt x="158561" y="190489"/>
                    <a:pt x="146743" y="207034"/>
                  </a:cubicBezTo>
                  <a:cubicBezTo>
                    <a:pt x="56020" y="334047"/>
                    <a:pt x="63366" y="337841"/>
                    <a:pt x="8720" y="474453"/>
                  </a:cubicBezTo>
                  <a:cubicBezTo>
                    <a:pt x="5845" y="491706"/>
                    <a:pt x="-876" y="508748"/>
                    <a:pt x="94" y="526212"/>
                  </a:cubicBezTo>
                  <a:cubicBezTo>
                    <a:pt x="2035" y="561140"/>
                    <a:pt x="1703" y="598441"/>
                    <a:pt x="17347" y="629729"/>
                  </a:cubicBezTo>
                  <a:cubicBezTo>
                    <a:pt x="24272" y="643579"/>
                    <a:pt x="46329" y="640692"/>
                    <a:pt x="60479" y="646981"/>
                  </a:cubicBezTo>
                  <a:cubicBezTo>
                    <a:pt x="141683" y="683071"/>
                    <a:pt x="34806" y="648251"/>
                    <a:pt x="172622" y="672861"/>
                  </a:cubicBezTo>
                  <a:cubicBezTo>
                    <a:pt x="227584" y="682676"/>
                    <a:pt x="281697" y="696822"/>
                    <a:pt x="336524" y="707366"/>
                  </a:cubicBezTo>
                  <a:cubicBezTo>
                    <a:pt x="356491" y="711206"/>
                    <a:pt x="376853" y="712650"/>
                    <a:pt x="396909" y="715993"/>
                  </a:cubicBezTo>
                  <a:cubicBezTo>
                    <a:pt x="411372" y="718403"/>
                    <a:pt x="454703" y="724619"/>
                    <a:pt x="440041" y="724619"/>
                  </a:cubicBezTo>
                  <a:cubicBezTo>
                    <a:pt x="422550" y="724619"/>
                    <a:pt x="405536" y="718868"/>
                    <a:pt x="388283" y="715993"/>
                  </a:cubicBezTo>
                  <a:cubicBezTo>
                    <a:pt x="396909" y="713117"/>
                    <a:pt x="405286" y="709339"/>
                    <a:pt x="414162" y="707366"/>
                  </a:cubicBezTo>
                  <a:cubicBezTo>
                    <a:pt x="431236" y="703572"/>
                    <a:pt x="451687" y="708906"/>
                    <a:pt x="465920" y="698740"/>
                  </a:cubicBezTo>
                  <a:cubicBezTo>
                    <a:pt x="475568" y="691849"/>
                    <a:pt x="471671" y="675736"/>
                    <a:pt x="474547" y="664234"/>
                  </a:cubicBezTo>
                  <a:cubicBezTo>
                    <a:pt x="450845" y="616832"/>
                    <a:pt x="457293" y="601263"/>
                    <a:pt x="379656" y="655608"/>
                  </a:cubicBezTo>
                  <a:cubicBezTo>
                    <a:pt x="369943" y="662407"/>
                    <a:pt x="374287" y="678714"/>
                    <a:pt x="371030" y="690113"/>
                  </a:cubicBezTo>
                  <a:cubicBezTo>
                    <a:pt x="368532" y="698856"/>
                    <a:pt x="365279" y="707366"/>
                    <a:pt x="362403" y="715993"/>
                  </a:cubicBezTo>
                  <a:cubicBezTo>
                    <a:pt x="365279" y="741872"/>
                    <a:pt x="362796" y="768928"/>
                    <a:pt x="371030" y="793630"/>
                  </a:cubicBezTo>
                  <a:cubicBezTo>
                    <a:pt x="373905" y="802256"/>
                    <a:pt x="377873" y="776667"/>
                    <a:pt x="379656" y="767751"/>
                  </a:cubicBezTo>
                  <a:cubicBezTo>
                    <a:pt x="383644" y="747813"/>
                    <a:pt x="385407" y="727494"/>
                    <a:pt x="388283" y="707366"/>
                  </a:cubicBezTo>
                  <a:cubicBezTo>
                    <a:pt x="391158" y="664234"/>
                    <a:pt x="392811" y="621003"/>
                    <a:pt x="396909" y="577970"/>
                  </a:cubicBezTo>
                  <a:cubicBezTo>
                    <a:pt x="400144" y="544007"/>
                    <a:pt x="406069" y="513174"/>
                    <a:pt x="422788" y="483079"/>
                  </a:cubicBezTo>
                  <a:cubicBezTo>
                    <a:pt x="429770" y="470511"/>
                    <a:pt x="436705" y="456549"/>
                    <a:pt x="448668" y="448574"/>
                  </a:cubicBezTo>
                  <a:cubicBezTo>
                    <a:pt x="472232" y="432865"/>
                    <a:pt x="498831" y="420937"/>
                    <a:pt x="526305" y="414068"/>
                  </a:cubicBezTo>
                  <a:cubicBezTo>
                    <a:pt x="545832" y="409186"/>
                    <a:pt x="566562" y="414068"/>
                    <a:pt x="586690" y="414068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738076" y="3280272"/>
              <a:ext cx="737303" cy="282594"/>
            </a:xfrm>
            <a:custGeom>
              <a:avLst/>
              <a:gdLst>
                <a:gd name="connsiteX0" fmla="*/ 440041 w 1131739"/>
                <a:gd name="connsiteY0" fmla="*/ 207034 h 795380"/>
                <a:gd name="connsiteX1" fmla="*/ 465920 w 1131739"/>
                <a:gd name="connsiteY1" fmla="*/ 155276 h 795380"/>
                <a:gd name="connsiteX2" fmla="*/ 500426 w 1131739"/>
                <a:gd name="connsiteY2" fmla="*/ 146649 h 795380"/>
                <a:gd name="connsiteX3" fmla="*/ 526305 w 1131739"/>
                <a:gd name="connsiteY3" fmla="*/ 138023 h 795380"/>
                <a:gd name="connsiteX4" fmla="*/ 621196 w 1131739"/>
                <a:gd name="connsiteY4" fmla="*/ 181155 h 795380"/>
                <a:gd name="connsiteX5" fmla="*/ 638449 w 1131739"/>
                <a:gd name="connsiteY5" fmla="*/ 215661 h 795380"/>
                <a:gd name="connsiteX6" fmla="*/ 647075 w 1131739"/>
                <a:gd name="connsiteY6" fmla="*/ 250166 h 795380"/>
                <a:gd name="connsiteX7" fmla="*/ 621196 w 1131739"/>
                <a:gd name="connsiteY7" fmla="*/ 301925 h 795380"/>
                <a:gd name="connsiteX8" fmla="*/ 595317 w 1131739"/>
                <a:gd name="connsiteY8" fmla="*/ 310551 h 795380"/>
                <a:gd name="connsiteX9" fmla="*/ 552185 w 1131739"/>
                <a:gd name="connsiteY9" fmla="*/ 336430 h 795380"/>
                <a:gd name="connsiteX10" fmla="*/ 483173 w 1131739"/>
                <a:gd name="connsiteY10" fmla="*/ 353683 h 795380"/>
                <a:gd name="connsiteX11" fmla="*/ 431415 w 1131739"/>
                <a:gd name="connsiteY11" fmla="*/ 336430 h 795380"/>
                <a:gd name="connsiteX12" fmla="*/ 422788 w 1131739"/>
                <a:gd name="connsiteY12" fmla="*/ 310551 h 795380"/>
                <a:gd name="connsiteX13" fmla="*/ 431415 w 1131739"/>
                <a:gd name="connsiteY13" fmla="*/ 215661 h 795380"/>
                <a:gd name="connsiteX14" fmla="*/ 457294 w 1131739"/>
                <a:gd name="connsiteY14" fmla="*/ 189781 h 795380"/>
                <a:gd name="connsiteX15" fmla="*/ 552185 w 1131739"/>
                <a:gd name="connsiteY15" fmla="*/ 155276 h 795380"/>
                <a:gd name="connsiteX16" fmla="*/ 664328 w 1131739"/>
                <a:gd name="connsiteY16" fmla="*/ 172529 h 795380"/>
                <a:gd name="connsiteX17" fmla="*/ 690207 w 1131739"/>
                <a:gd name="connsiteY17" fmla="*/ 181155 h 795380"/>
                <a:gd name="connsiteX18" fmla="*/ 707460 w 1131739"/>
                <a:gd name="connsiteY18" fmla="*/ 207034 h 795380"/>
                <a:gd name="connsiteX19" fmla="*/ 716086 w 1131739"/>
                <a:gd name="connsiteY19" fmla="*/ 232913 h 795380"/>
                <a:gd name="connsiteX20" fmla="*/ 629822 w 1131739"/>
                <a:gd name="connsiteY20" fmla="*/ 319178 h 795380"/>
                <a:gd name="connsiteX21" fmla="*/ 578064 w 1131739"/>
                <a:gd name="connsiteY21" fmla="*/ 345057 h 795380"/>
                <a:gd name="connsiteX22" fmla="*/ 526305 w 1131739"/>
                <a:gd name="connsiteY22" fmla="*/ 353683 h 795380"/>
                <a:gd name="connsiteX23" fmla="*/ 414162 w 1131739"/>
                <a:gd name="connsiteY23" fmla="*/ 319178 h 795380"/>
                <a:gd name="connsiteX24" fmla="*/ 405536 w 1131739"/>
                <a:gd name="connsiteY24" fmla="*/ 293298 h 795380"/>
                <a:gd name="connsiteX25" fmla="*/ 422788 w 1131739"/>
                <a:gd name="connsiteY25" fmla="*/ 189781 h 795380"/>
                <a:gd name="connsiteX26" fmla="*/ 517679 w 1131739"/>
                <a:gd name="connsiteY26" fmla="*/ 86264 h 795380"/>
                <a:gd name="connsiteX27" fmla="*/ 586690 w 1131739"/>
                <a:gd name="connsiteY27" fmla="*/ 34506 h 795380"/>
                <a:gd name="connsiteX28" fmla="*/ 733339 w 1131739"/>
                <a:gd name="connsiteY28" fmla="*/ 0 h 795380"/>
                <a:gd name="connsiteX29" fmla="*/ 862736 w 1131739"/>
                <a:gd name="connsiteY29" fmla="*/ 34506 h 795380"/>
                <a:gd name="connsiteX30" fmla="*/ 879988 w 1131739"/>
                <a:gd name="connsiteY30" fmla="*/ 60385 h 795380"/>
                <a:gd name="connsiteX31" fmla="*/ 854109 w 1131739"/>
                <a:gd name="connsiteY31" fmla="*/ 224287 h 795380"/>
                <a:gd name="connsiteX32" fmla="*/ 836856 w 1131739"/>
                <a:gd name="connsiteY32" fmla="*/ 258793 h 795380"/>
                <a:gd name="connsiteX33" fmla="*/ 810977 w 1131739"/>
                <a:gd name="connsiteY33" fmla="*/ 276046 h 795380"/>
                <a:gd name="connsiteX34" fmla="*/ 828230 w 1131739"/>
                <a:gd name="connsiteY34" fmla="*/ 224287 h 795380"/>
                <a:gd name="connsiteX35" fmla="*/ 914494 w 1131739"/>
                <a:gd name="connsiteY35" fmla="*/ 215661 h 795380"/>
                <a:gd name="connsiteX36" fmla="*/ 888615 w 1131739"/>
                <a:gd name="connsiteY36" fmla="*/ 284672 h 795380"/>
                <a:gd name="connsiteX37" fmla="*/ 871362 w 1131739"/>
                <a:gd name="connsiteY37" fmla="*/ 310551 h 795380"/>
                <a:gd name="connsiteX38" fmla="*/ 828230 w 1131739"/>
                <a:gd name="connsiteY38" fmla="*/ 319178 h 795380"/>
                <a:gd name="connsiteX39" fmla="*/ 828230 w 1131739"/>
                <a:gd name="connsiteY39" fmla="*/ 181155 h 795380"/>
                <a:gd name="connsiteX40" fmla="*/ 914494 w 1131739"/>
                <a:gd name="connsiteY40" fmla="*/ 189781 h 795380"/>
                <a:gd name="connsiteX41" fmla="*/ 931747 w 1131739"/>
                <a:gd name="connsiteY41" fmla="*/ 215661 h 795380"/>
                <a:gd name="connsiteX42" fmla="*/ 914494 w 1131739"/>
                <a:gd name="connsiteY42" fmla="*/ 284672 h 795380"/>
                <a:gd name="connsiteX43" fmla="*/ 836856 w 1131739"/>
                <a:gd name="connsiteY43" fmla="*/ 310551 h 795380"/>
                <a:gd name="connsiteX44" fmla="*/ 810977 w 1131739"/>
                <a:gd name="connsiteY44" fmla="*/ 284672 h 795380"/>
                <a:gd name="connsiteX45" fmla="*/ 836856 w 1131739"/>
                <a:gd name="connsiteY45" fmla="*/ 276046 h 795380"/>
                <a:gd name="connsiteX46" fmla="*/ 923120 w 1131739"/>
                <a:gd name="connsiteY46" fmla="*/ 250166 h 795380"/>
                <a:gd name="connsiteX47" fmla="*/ 1018011 w 1131739"/>
                <a:gd name="connsiteY47" fmla="*/ 258793 h 795380"/>
                <a:gd name="connsiteX48" fmla="*/ 1035264 w 1131739"/>
                <a:gd name="connsiteY48" fmla="*/ 327804 h 795380"/>
                <a:gd name="connsiteX49" fmla="*/ 974879 w 1131739"/>
                <a:gd name="connsiteY49" fmla="*/ 362310 h 795380"/>
                <a:gd name="connsiteX50" fmla="*/ 966253 w 1131739"/>
                <a:gd name="connsiteY50" fmla="*/ 327804 h 795380"/>
                <a:gd name="connsiteX51" fmla="*/ 1018011 w 1131739"/>
                <a:gd name="connsiteY51" fmla="*/ 284672 h 795380"/>
                <a:gd name="connsiteX52" fmla="*/ 1121528 w 1131739"/>
                <a:gd name="connsiteY52" fmla="*/ 301925 h 795380"/>
                <a:gd name="connsiteX53" fmla="*/ 1130154 w 1131739"/>
                <a:gd name="connsiteY53" fmla="*/ 345057 h 795380"/>
                <a:gd name="connsiteX54" fmla="*/ 1095649 w 1131739"/>
                <a:gd name="connsiteY54" fmla="*/ 483079 h 795380"/>
                <a:gd name="connsiteX55" fmla="*/ 1043890 w 1131739"/>
                <a:gd name="connsiteY55" fmla="*/ 526212 h 795380"/>
                <a:gd name="connsiteX56" fmla="*/ 992132 w 1131739"/>
                <a:gd name="connsiteY56" fmla="*/ 577970 h 795380"/>
                <a:gd name="connsiteX57" fmla="*/ 888615 w 1131739"/>
                <a:gd name="connsiteY57" fmla="*/ 638355 h 795380"/>
                <a:gd name="connsiteX58" fmla="*/ 828230 w 1131739"/>
                <a:gd name="connsiteY58" fmla="*/ 655608 h 795380"/>
                <a:gd name="connsiteX59" fmla="*/ 578064 w 1131739"/>
                <a:gd name="connsiteY59" fmla="*/ 586596 h 795380"/>
                <a:gd name="connsiteX60" fmla="*/ 595317 w 1131739"/>
                <a:gd name="connsiteY60" fmla="*/ 517585 h 795380"/>
                <a:gd name="connsiteX61" fmla="*/ 629822 w 1131739"/>
                <a:gd name="connsiteY61" fmla="*/ 491706 h 795380"/>
                <a:gd name="connsiteX62" fmla="*/ 802351 w 1131739"/>
                <a:gd name="connsiteY62" fmla="*/ 508959 h 795380"/>
                <a:gd name="connsiteX63" fmla="*/ 836856 w 1131739"/>
                <a:gd name="connsiteY63" fmla="*/ 534838 h 795380"/>
                <a:gd name="connsiteX64" fmla="*/ 914494 w 1131739"/>
                <a:gd name="connsiteY64" fmla="*/ 629729 h 795380"/>
                <a:gd name="connsiteX65" fmla="*/ 923120 w 1131739"/>
                <a:gd name="connsiteY65" fmla="*/ 664234 h 795380"/>
                <a:gd name="connsiteX66" fmla="*/ 897241 w 1131739"/>
                <a:gd name="connsiteY66" fmla="*/ 724619 h 795380"/>
                <a:gd name="connsiteX67" fmla="*/ 854109 w 1131739"/>
                <a:gd name="connsiteY67" fmla="*/ 750498 h 795380"/>
                <a:gd name="connsiteX68" fmla="*/ 819603 w 1131739"/>
                <a:gd name="connsiteY68" fmla="*/ 767751 h 795380"/>
                <a:gd name="connsiteX69" fmla="*/ 698834 w 1131739"/>
                <a:gd name="connsiteY69" fmla="*/ 785004 h 795380"/>
                <a:gd name="connsiteX70" fmla="*/ 612570 w 1131739"/>
                <a:gd name="connsiteY70" fmla="*/ 776378 h 795380"/>
                <a:gd name="connsiteX71" fmla="*/ 569437 w 1131739"/>
                <a:gd name="connsiteY71" fmla="*/ 655608 h 795380"/>
                <a:gd name="connsiteX72" fmla="*/ 362403 w 1131739"/>
                <a:gd name="connsiteY72" fmla="*/ 655608 h 795380"/>
                <a:gd name="connsiteX73" fmla="*/ 327898 w 1131739"/>
                <a:gd name="connsiteY73" fmla="*/ 638355 h 795380"/>
                <a:gd name="connsiteX74" fmla="*/ 310645 w 1131739"/>
                <a:gd name="connsiteY74" fmla="*/ 595223 h 795380"/>
                <a:gd name="connsiteX75" fmla="*/ 258886 w 1131739"/>
                <a:gd name="connsiteY75" fmla="*/ 483079 h 795380"/>
                <a:gd name="connsiteX76" fmla="*/ 267513 w 1131739"/>
                <a:gd name="connsiteY76" fmla="*/ 353683 h 795380"/>
                <a:gd name="connsiteX77" fmla="*/ 302019 w 1131739"/>
                <a:gd name="connsiteY77" fmla="*/ 336430 h 795380"/>
                <a:gd name="connsiteX78" fmla="*/ 440041 w 1131739"/>
                <a:gd name="connsiteY78" fmla="*/ 362310 h 795380"/>
                <a:gd name="connsiteX79" fmla="*/ 465920 w 1131739"/>
                <a:gd name="connsiteY79" fmla="*/ 379562 h 795380"/>
                <a:gd name="connsiteX80" fmla="*/ 431415 w 1131739"/>
                <a:gd name="connsiteY80" fmla="*/ 457200 h 795380"/>
                <a:gd name="connsiteX81" fmla="*/ 405536 w 1131739"/>
                <a:gd name="connsiteY81" fmla="*/ 465827 h 795380"/>
                <a:gd name="connsiteX82" fmla="*/ 379656 w 1131739"/>
                <a:gd name="connsiteY82" fmla="*/ 483079 h 795380"/>
                <a:gd name="connsiteX83" fmla="*/ 310645 w 1131739"/>
                <a:gd name="connsiteY83" fmla="*/ 474453 h 795380"/>
                <a:gd name="connsiteX84" fmla="*/ 302019 w 1131739"/>
                <a:gd name="connsiteY84" fmla="*/ 448574 h 795380"/>
                <a:gd name="connsiteX85" fmla="*/ 310645 w 1131739"/>
                <a:gd name="connsiteY85" fmla="*/ 276046 h 795380"/>
                <a:gd name="connsiteX86" fmla="*/ 345151 w 1131739"/>
                <a:gd name="connsiteY86" fmla="*/ 198408 h 795380"/>
                <a:gd name="connsiteX87" fmla="*/ 405536 w 1131739"/>
                <a:gd name="connsiteY87" fmla="*/ 163902 h 795380"/>
                <a:gd name="connsiteX88" fmla="*/ 517679 w 1131739"/>
                <a:gd name="connsiteY88" fmla="*/ 172529 h 795380"/>
                <a:gd name="connsiteX89" fmla="*/ 552185 w 1131739"/>
                <a:gd name="connsiteY89" fmla="*/ 198408 h 795380"/>
                <a:gd name="connsiteX90" fmla="*/ 586690 w 1131739"/>
                <a:gd name="connsiteY90" fmla="*/ 250166 h 795380"/>
                <a:gd name="connsiteX91" fmla="*/ 483173 w 1131739"/>
                <a:gd name="connsiteY91" fmla="*/ 258793 h 795380"/>
                <a:gd name="connsiteX92" fmla="*/ 509053 w 1131739"/>
                <a:gd name="connsiteY92" fmla="*/ 172529 h 795380"/>
                <a:gd name="connsiteX93" fmla="*/ 534932 w 1131739"/>
                <a:gd name="connsiteY93" fmla="*/ 163902 h 795380"/>
                <a:gd name="connsiteX94" fmla="*/ 569437 w 1131739"/>
                <a:gd name="connsiteY94" fmla="*/ 155276 h 795380"/>
                <a:gd name="connsiteX95" fmla="*/ 741966 w 1131739"/>
                <a:gd name="connsiteY95" fmla="*/ 189781 h 795380"/>
                <a:gd name="connsiteX96" fmla="*/ 776471 w 1131739"/>
                <a:gd name="connsiteY96" fmla="*/ 215661 h 795380"/>
                <a:gd name="connsiteX97" fmla="*/ 793724 w 1131739"/>
                <a:gd name="connsiteY97" fmla="*/ 267419 h 795380"/>
                <a:gd name="connsiteX98" fmla="*/ 785098 w 1131739"/>
                <a:gd name="connsiteY98" fmla="*/ 388189 h 795380"/>
                <a:gd name="connsiteX99" fmla="*/ 750592 w 1131739"/>
                <a:gd name="connsiteY99" fmla="*/ 414068 h 795380"/>
                <a:gd name="connsiteX100" fmla="*/ 664328 w 1131739"/>
                <a:gd name="connsiteY100" fmla="*/ 370936 h 795380"/>
                <a:gd name="connsiteX101" fmla="*/ 672954 w 1131739"/>
                <a:gd name="connsiteY101" fmla="*/ 241540 h 795380"/>
                <a:gd name="connsiteX102" fmla="*/ 716086 w 1131739"/>
                <a:gd name="connsiteY102" fmla="*/ 189781 h 795380"/>
                <a:gd name="connsiteX103" fmla="*/ 828230 w 1131739"/>
                <a:gd name="connsiteY103" fmla="*/ 120770 h 795380"/>
                <a:gd name="connsiteX104" fmla="*/ 681581 w 1131739"/>
                <a:gd name="connsiteY104" fmla="*/ 77638 h 795380"/>
                <a:gd name="connsiteX105" fmla="*/ 612570 w 1131739"/>
                <a:gd name="connsiteY105" fmla="*/ 60385 h 795380"/>
                <a:gd name="connsiteX106" fmla="*/ 586690 w 1131739"/>
                <a:gd name="connsiteY106" fmla="*/ 51759 h 795380"/>
                <a:gd name="connsiteX107" fmla="*/ 526305 w 1131739"/>
                <a:gd name="connsiteY107" fmla="*/ 43132 h 795380"/>
                <a:gd name="connsiteX108" fmla="*/ 431415 w 1131739"/>
                <a:gd name="connsiteY108" fmla="*/ 51759 h 795380"/>
                <a:gd name="connsiteX109" fmla="*/ 379656 w 1131739"/>
                <a:gd name="connsiteY109" fmla="*/ 60385 h 795380"/>
                <a:gd name="connsiteX110" fmla="*/ 267513 w 1131739"/>
                <a:gd name="connsiteY110" fmla="*/ 69012 h 795380"/>
                <a:gd name="connsiteX111" fmla="*/ 250260 w 1131739"/>
                <a:gd name="connsiteY111" fmla="*/ 155276 h 795380"/>
                <a:gd name="connsiteX112" fmla="*/ 267513 w 1131739"/>
                <a:gd name="connsiteY112" fmla="*/ 189781 h 795380"/>
                <a:gd name="connsiteX113" fmla="*/ 284766 w 1131739"/>
                <a:gd name="connsiteY113" fmla="*/ 241540 h 795380"/>
                <a:gd name="connsiteX114" fmla="*/ 302019 w 1131739"/>
                <a:gd name="connsiteY114" fmla="*/ 284672 h 795380"/>
                <a:gd name="connsiteX115" fmla="*/ 327898 w 1131739"/>
                <a:gd name="connsiteY115" fmla="*/ 362310 h 795380"/>
                <a:gd name="connsiteX116" fmla="*/ 371030 w 1131739"/>
                <a:gd name="connsiteY116" fmla="*/ 405442 h 795380"/>
                <a:gd name="connsiteX117" fmla="*/ 371030 w 1131739"/>
                <a:gd name="connsiteY117" fmla="*/ 198408 h 795380"/>
                <a:gd name="connsiteX118" fmla="*/ 353777 w 1131739"/>
                <a:gd name="connsiteY118" fmla="*/ 163902 h 795380"/>
                <a:gd name="connsiteX119" fmla="*/ 319271 w 1131739"/>
                <a:gd name="connsiteY119" fmla="*/ 138023 h 795380"/>
                <a:gd name="connsiteX120" fmla="*/ 189875 w 1131739"/>
                <a:gd name="connsiteY120" fmla="*/ 163902 h 795380"/>
                <a:gd name="connsiteX121" fmla="*/ 146743 w 1131739"/>
                <a:gd name="connsiteY121" fmla="*/ 207034 h 795380"/>
                <a:gd name="connsiteX122" fmla="*/ 8720 w 1131739"/>
                <a:gd name="connsiteY122" fmla="*/ 474453 h 795380"/>
                <a:gd name="connsiteX123" fmla="*/ 94 w 1131739"/>
                <a:gd name="connsiteY123" fmla="*/ 526212 h 795380"/>
                <a:gd name="connsiteX124" fmla="*/ 17347 w 1131739"/>
                <a:gd name="connsiteY124" fmla="*/ 629729 h 795380"/>
                <a:gd name="connsiteX125" fmla="*/ 60479 w 1131739"/>
                <a:gd name="connsiteY125" fmla="*/ 646981 h 795380"/>
                <a:gd name="connsiteX126" fmla="*/ 172622 w 1131739"/>
                <a:gd name="connsiteY126" fmla="*/ 672861 h 795380"/>
                <a:gd name="connsiteX127" fmla="*/ 336524 w 1131739"/>
                <a:gd name="connsiteY127" fmla="*/ 707366 h 795380"/>
                <a:gd name="connsiteX128" fmla="*/ 396909 w 1131739"/>
                <a:gd name="connsiteY128" fmla="*/ 715993 h 795380"/>
                <a:gd name="connsiteX129" fmla="*/ 440041 w 1131739"/>
                <a:gd name="connsiteY129" fmla="*/ 724619 h 795380"/>
                <a:gd name="connsiteX130" fmla="*/ 388283 w 1131739"/>
                <a:gd name="connsiteY130" fmla="*/ 715993 h 795380"/>
                <a:gd name="connsiteX131" fmla="*/ 414162 w 1131739"/>
                <a:gd name="connsiteY131" fmla="*/ 707366 h 795380"/>
                <a:gd name="connsiteX132" fmla="*/ 465920 w 1131739"/>
                <a:gd name="connsiteY132" fmla="*/ 698740 h 795380"/>
                <a:gd name="connsiteX133" fmla="*/ 474547 w 1131739"/>
                <a:gd name="connsiteY133" fmla="*/ 664234 h 795380"/>
                <a:gd name="connsiteX134" fmla="*/ 379656 w 1131739"/>
                <a:gd name="connsiteY134" fmla="*/ 655608 h 795380"/>
                <a:gd name="connsiteX135" fmla="*/ 371030 w 1131739"/>
                <a:gd name="connsiteY135" fmla="*/ 690113 h 795380"/>
                <a:gd name="connsiteX136" fmla="*/ 362403 w 1131739"/>
                <a:gd name="connsiteY136" fmla="*/ 715993 h 795380"/>
                <a:gd name="connsiteX137" fmla="*/ 371030 w 1131739"/>
                <a:gd name="connsiteY137" fmla="*/ 793630 h 795380"/>
                <a:gd name="connsiteX138" fmla="*/ 379656 w 1131739"/>
                <a:gd name="connsiteY138" fmla="*/ 767751 h 795380"/>
                <a:gd name="connsiteX139" fmla="*/ 388283 w 1131739"/>
                <a:gd name="connsiteY139" fmla="*/ 707366 h 795380"/>
                <a:gd name="connsiteX140" fmla="*/ 396909 w 1131739"/>
                <a:gd name="connsiteY140" fmla="*/ 577970 h 795380"/>
                <a:gd name="connsiteX141" fmla="*/ 422788 w 1131739"/>
                <a:gd name="connsiteY141" fmla="*/ 483079 h 795380"/>
                <a:gd name="connsiteX142" fmla="*/ 448668 w 1131739"/>
                <a:gd name="connsiteY142" fmla="*/ 448574 h 795380"/>
                <a:gd name="connsiteX143" fmla="*/ 526305 w 1131739"/>
                <a:gd name="connsiteY143" fmla="*/ 414068 h 795380"/>
                <a:gd name="connsiteX144" fmla="*/ 586690 w 1131739"/>
                <a:gd name="connsiteY144" fmla="*/ 414068 h 79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131739" h="795380">
                  <a:moveTo>
                    <a:pt x="440041" y="207034"/>
                  </a:moveTo>
                  <a:cubicBezTo>
                    <a:pt x="448667" y="189781"/>
                    <a:pt x="452281" y="168915"/>
                    <a:pt x="465920" y="155276"/>
                  </a:cubicBezTo>
                  <a:cubicBezTo>
                    <a:pt x="474303" y="146893"/>
                    <a:pt x="489026" y="149906"/>
                    <a:pt x="500426" y="146649"/>
                  </a:cubicBezTo>
                  <a:cubicBezTo>
                    <a:pt x="509169" y="144151"/>
                    <a:pt x="517679" y="140898"/>
                    <a:pt x="526305" y="138023"/>
                  </a:cubicBezTo>
                  <a:cubicBezTo>
                    <a:pt x="578321" y="151027"/>
                    <a:pt x="593384" y="142217"/>
                    <a:pt x="621196" y="181155"/>
                  </a:cubicBezTo>
                  <a:cubicBezTo>
                    <a:pt x="628670" y="191619"/>
                    <a:pt x="632698" y="204159"/>
                    <a:pt x="638449" y="215661"/>
                  </a:cubicBezTo>
                  <a:cubicBezTo>
                    <a:pt x="641324" y="227163"/>
                    <a:pt x="647075" y="238310"/>
                    <a:pt x="647075" y="250166"/>
                  </a:cubicBezTo>
                  <a:cubicBezTo>
                    <a:pt x="647075" y="262669"/>
                    <a:pt x="629920" y="294946"/>
                    <a:pt x="621196" y="301925"/>
                  </a:cubicBezTo>
                  <a:cubicBezTo>
                    <a:pt x="614096" y="307605"/>
                    <a:pt x="603450" y="306485"/>
                    <a:pt x="595317" y="310551"/>
                  </a:cubicBezTo>
                  <a:cubicBezTo>
                    <a:pt x="580320" y="318049"/>
                    <a:pt x="567182" y="328932"/>
                    <a:pt x="552185" y="336430"/>
                  </a:cubicBezTo>
                  <a:cubicBezTo>
                    <a:pt x="534498" y="345273"/>
                    <a:pt x="499583" y="350401"/>
                    <a:pt x="483173" y="353683"/>
                  </a:cubicBezTo>
                  <a:cubicBezTo>
                    <a:pt x="465920" y="347932"/>
                    <a:pt x="446214" y="347000"/>
                    <a:pt x="431415" y="336430"/>
                  </a:cubicBezTo>
                  <a:cubicBezTo>
                    <a:pt x="424016" y="331145"/>
                    <a:pt x="422788" y="319644"/>
                    <a:pt x="422788" y="310551"/>
                  </a:cubicBezTo>
                  <a:cubicBezTo>
                    <a:pt x="422788" y="278791"/>
                    <a:pt x="422690" y="246199"/>
                    <a:pt x="431415" y="215661"/>
                  </a:cubicBezTo>
                  <a:cubicBezTo>
                    <a:pt x="434767" y="203931"/>
                    <a:pt x="447534" y="197101"/>
                    <a:pt x="457294" y="189781"/>
                  </a:cubicBezTo>
                  <a:cubicBezTo>
                    <a:pt x="500476" y="157394"/>
                    <a:pt x="499482" y="164059"/>
                    <a:pt x="552185" y="155276"/>
                  </a:cubicBezTo>
                  <a:cubicBezTo>
                    <a:pt x="589566" y="161027"/>
                    <a:pt x="627155" y="165559"/>
                    <a:pt x="664328" y="172529"/>
                  </a:cubicBezTo>
                  <a:cubicBezTo>
                    <a:pt x="673265" y="174205"/>
                    <a:pt x="683107" y="175475"/>
                    <a:pt x="690207" y="181155"/>
                  </a:cubicBezTo>
                  <a:cubicBezTo>
                    <a:pt x="698303" y="187632"/>
                    <a:pt x="701709" y="198408"/>
                    <a:pt x="707460" y="207034"/>
                  </a:cubicBezTo>
                  <a:cubicBezTo>
                    <a:pt x="710335" y="215660"/>
                    <a:pt x="717214" y="223890"/>
                    <a:pt x="716086" y="232913"/>
                  </a:cubicBezTo>
                  <a:cubicBezTo>
                    <a:pt x="709580" y="284962"/>
                    <a:pt x="675491" y="296343"/>
                    <a:pt x="629822" y="319178"/>
                  </a:cubicBezTo>
                  <a:cubicBezTo>
                    <a:pt x="612569" y="327804"/>
                    <a:pt x="596363" y="338957"/>
                    <a:pt x="578064" y="345057"/>
                  </a:cubicBezTo>
                  <a:cubicBezTo>
                    <a:pt x="561471" y="350588"/>
                    <a:pt x="543558" y="350808"/>
                    <a:pt x="526305" y="353683"/>
                  </a:cubicBezTo>
                  <a:cubicBezTo>
                    <a:pt x="488924" y="342181"/>
                    <a:pt x="449143" y="336669"/>
                    <a:pt x="414162" y="319178"/>
                  </a:cubicBezTo>
                  <a:cubicBezTo>
                    <a:pt x="406029" y="315111"/>
                    <a:pt x="404931" y="302371"/>
                    <a:pt x="405536" y="293298"/>
                  </a:cubicBezTo>
                  <a:cubicBezTo>
                    <a:pt x="407863" y="258394"/>
                    <a:pt x="411726" y="222967"/>
                    <a:pt x="422788" y="189781"/>
                  </a:cubicBezTo>
                  <a:cubicBezTo>
                    <a:pt x="436899" y="147449"/>
                    <a:pt x="486428" y="111265"/>
                    <a:pt x="517679" y="86264"/>
                  </a:cubicBezTo>
                  <a:cubicBezTo>
                    <a:pt x="540133" y="68301"/>
                    <a:pt x="561277" y="47960"/>
                    <a:pt x="586690" y="34506"/>
                  </a:cubicBezTo>
                  <a:cubicBezTo>
                    <a:pt x="638014" y="7335"/>
                    <a:pt x="678313" y="6879"/>
                    <a:pt x="733339" y="0"/>
                  </a:cubicBezTo>
                  <a:cubicBezTo>
                    <a:pt x="772869" y="6588"/>
                    <a:pt x="829745" y="1515"/>
                    <a:pt x="862736" y="34506"/>
                  </a:cubicBezTo>
                  <a:cubicBezTo>
                    <a:pt x="870067" y="41837"/>
                    <a:pt x="874237" y="51759"/>
                    <a:pt x="879988" y="60385"/>
                  </a:cubicBezTo>
                  <a:cubicBezTo>
                    <a:pt x="867375" y="262205"/>
                    <a:pt x="897684" y="148032"/>
                    <a:pt x="854109" y="224287"/>
                  </a:cubicBezTo>
                  <a:cubicBezTo>
                    <a:pt x="847729" y="235452"/>
                    <a:pt x="845088" y="248914"/>
                    <a:pt x="836856" y="258793"/>
                  </a:cubicBezTo>
                  <a:cubicBezTo>
                    <a:pt x="830219" y="266758"/>
                    <a:pt x="819603" y="270295"/>
                    <a:pt x="810977" y="276046"/>
                  </a:cubicBezTo>
                  <a:cubicBezTo>
                    <a:pt x="816728" y="258793"/>
                    <a:pt x="817318" y="238836"/>
                    <a:pt x="828230" y="224287"/>
                  </a:cubicBezTo>
                  <a:cubicBezTo>
                    <a:pt x="850519" y="194568"/>
                    <a:pt x="887946" y="211236"/>
                    <a:pt x="914494" y="215661"/>
                  </a:cubicBezTo>
                  <a:cubicBezTo>
                    <a:pt x="905868" y="238665"/>
                    <a:pt x="898781" y="262306"/>
                    <a:pt x="888615" y="284672"/>
                  </a:cubicBezTo>
                  <a:cubicBezTo>
                    <a:pt x="884325" y="294110"/>
                    <a:pt x="880364" y="305407"/>
                    <a:pt x="871362" y="310551"/>
                  </a:cubicBezTo>
                  <a:cubicBezTo>
                    <a:pt x="858632" y="317825"/>
                    <a:pt x="842607" y="316302"/>
                    <a:pt x="828230" y="319178"/>
                  </a:cubicBezTo>
                  <a:cubicBezTo>
                    <a:pt x="808730" y="280178"/>
                    <a:pt x="765985" y="224248"/>
                    <a:pt x="828230" y="181155"/>
                  </a:cubicBezTo>
                  <a:cubicBezTo>
                    <a:pt x="851990" y="164706"/>
                    <a:pt x="885739" y="186906"/>
                    <a:pt x="914494" y="189781"/>
                  </a:cubicBezTo>
                  <a:cubicBezTo>
                    <a:pt x="920245" y="198408"/>
                    <a:pt x="931747" y="205293"/>
                    <a:pt x="931747" y="215661"/>
                  </a:cubicBezTo>
                  <a:cubicBezTo>
                    <a:pt x="931747" y="239373"/>
                    <a:pt x="926694" y="264339"/>
                    <a:pt x="914494" y="284672"/>
                  </a:cubicBezTo>
                  <a:cubicBezTo>
                    <a:pt x="904753" y="300907"/>
                    <a:pt x="849409" y="308040"/>
                    <a:pt x="836856" y="310551"/>
                  </a:cubicBezTo>
                  <a:cubicBezTo>
                    <a:pt x="828230" y="301925"/>
                    <a:pt x="810977" y="296871"/>
                    <a:pt x="810977" y="284672"/>
                  </a:cubicBezTo>
                  <a:cubicBezTo>
                    <a:pt x="810977" y="275579"/>
                    <a:pt x="828723" y="280112"/>
                    <a:pt x="836856" y="276046"/>
                  </a:cubicBezTo>
                  <a:cubicBezTo>
                    <a:pt x="899627" y="244661"/>
                    <a:pt x="813303" y="265855"/>
                    <a:pt x="923120" y="250166"/>
                  </a:cubicBezTo>
                  <a:cubicBezTo>
                    <a:pt x="954750" y="253042"/>
                    <a:pt x="986955" y="252138"/>
                    <a:pt x="1018011" y="258793"/>
                  </a:cubicBezTo>
                  <a:cubicBezTo>
                    <a:pt x="1054755" y="266667"/>
                    <a:pt x="1051816" y="298010"/>
                    <a:pt x="1035264" y="327804"/>
                  </a:cubicBezTo>
                  <a:cubicBezTo>
                    <a:pt x="1023395" y="349167"/>
                    <a:pt x="995480" y="355443"/>
                    <a:pt x="974879" y="362310"/>
                  </a:cubicBezTo>
                  <a:cubicBezTo>
                    <a:pt x="972004" y="350808"/>
                    <a:pt x="962996" y="339204"/>
                    <a:pt x="966253" y="327804"/>
                  </a:cubicBezTo>
                  <a:cubicBezTo>
                    <a:pt x="970160" y="314130"/>
                    <a:pt x="1006884" y="292090"/>
                    <a:pt x="1018011" y="284672"/>
                  </a:cubicBezTo>
                  <a:cubicBezTo>
                    <a:pt x="1052517" y="290423"/>
                    <a:pt x="1090728" y="285340"/>
                    <a:pt x="1121528" y="301925"/>
                  </a:cubicBezTo>
                  <a:cubicBezTo>
                    <a:pt x="1134437" y="308876"/>
                    <a:pt x="1132228" y="330542"/>
                    <a:pt x="1130154" y="345057"/>
                  </a:cubicBezTo>
                  <a:cubicBezTo>
                    <a:pt x="1123447" y="392004"/>
                    <a:pt x="1116038" y="440262"/>
                    <a:pt x="1095649" y="483079"/>
                  </a:cubicBezTo>
                  <a:cubicBezTo>
                    <a:pt x="1085993" y="503356"/>
                    <a:pt x="1060445" y="511036"/>
                    <a:pt x="1043890" y="526212"/>
                  </a:cubicBezTo>
                  <a:cubicBezTo>
                    <a:pt x="1025904" y="542699"/>
                    <a:pt x="1010876" y="562350"/>
                    <a:pt x="992132" y="577970"/>
                  </a:cubicBezTo>
                  <a:cubicBezTo>
                    <a:pt x="968943" y="597294"/>
                    <a:pt x="917412" y="627279"/>
                    <a:pt x="888615" y="638355"/>
                  </a:cubicBezTo>
                  <a:cubicBezTo>
                    <a:pt x="869077" y="645870"/>
                    <a:pt x="848358" y="649857"/>
                    <a:pt x="828230" y="655608"/>
                  </a:cubicBezTo>
                  <a:cubicBezTo>
                    <a:pt x="813307" y="653950"/>
                    <a:pt x="578064" y="697117"/>
                    <a:pt x="578064" y="586596"/>
                  </a:cubicBezTo>
                  <a:cubicBezTo>
                    <a:pt x="578064" y="562884"/>
                    <a:pt x="583963" y="538401"/>
                    <a:pt x="595317" y="517585"/>
                  </a:cubicBezTo>
                  <a:cubicBezTo>
                    <a:pt x="602202" y="504963"/>
                    <a:pt x="618320" y="500332"/>
                    <a:pt x="629822" y="491706"/>
                  </a:cubicBezTo>
                  <a:cubicBezTo>
                    <a:pt x="687332" y="497457"/>
                    <a:pt x="745769" y="497171"/>
                    <a:pt x="802351" y="508959"/>
                  </a:cubicBezTo>
                  <a:cubicBezTo>
                    <a:pt x="816426" y="511891"/>
                    <a:pt x="826218" y="525167"/>
                    <a:pt x="836856" y="534838"/>
                  </a:cubicBezTo>
                  <a:cubicBezTo>
                    <a:pt x="900545" y="592737"/>
                    <a:pt x="887126" y="574993"/>
                    <a:pt x="914494" y="629729"/>
                  </a:cubicBezTo>
                  <a:cubicBezTo>
                    <a:pt x="917369" y="641231"/>
                    <a:pt x="925241" y="652570"/>
                    <a:pt x="923120" y="664234"/>
                  </a:cubicBezTo>
                  <a:cubicBezTo>
                    <a:pt x="919203" y="685780"/>
                    <a:pt x="910921" y="707519"/>
                    <a:pt x="897241" y="724619"/>
                  </a:cubicBezTo>
                  <a:cubicBezTo>
                    <a:pt x="886767" y="737712"/>
                    <a:pt x="868766" y="742355"/>
                    <a:pt x="854109" y="750498"/>
                  </a:cubicBezTo>
                  <a:cubicBezTo>
                    <a:pt x="842868" y="756743"/>
                    <a:pt x="831920" y="764056"/>
                    <a:pt x="819603" y="767751"/>
                  </a:cubicBezTo>
                  <a:cubicBezTo>
                    <a:pt x="801829" y="773083"/>
                    <a:pt x="709849" y="783627"/>
                    <a:pt x="698834" y="785004"/>
                  </a:cubicBezTo>
                  <a:cubicBezTo>
                    <a:pt x="670079" y="782129"/>
                    <a:pt x="639542" y="786752"/>
                    <a:pt x="612570" y="776378"/>
                  </a:cubicBezTo>
                  <a:cubicBezTo>
                    <a:pt x="578032" y="763094"/>
                    <a:pt x="571283" y="664840"/>
                    <a:pt x="569437" y="655608"/>
                  </a:cubicBezTo>
                  <a:cubicBezTo>
                    <a:pt x="487118" y="661940"/>
                    <a:pt x="442539" y="671635"/>
                    <a:pt x="362403" y="655608"/>
                  </a:cubicBezTo>
                  <a:cubicBezTo>
                    <a:pt x="349793" y="653086"/>
                    <a:pt x="339400" y="644106"/>
                    <a:pt x="327898" y="638355"/>
                  </a:cubicBezTo>
                  <a:cubicBezTo>
                    <a:pt x="322147" y="623978"/>
                    <a:pt x="316934" y="609373"/>
                    <a:pt x="310645" y="595223"/>
                  </a:cubicBezTo>
                  <a:cubicBezTo>
                    <a:pt x="293924" y="557601"/>
                    <a:pt x="266123" y="523609"/>
                    <a:pt x="258886" y="483079"/>
                  </a:cubicBezTo>
                  <a:cubicBezTo>
                    <a:pt x="251287" y="440524"/>
                    <a:pt x="255315" y="395154"/>
                    <a:pt x="267513" y="353683"/>
                  </a:cubicBezTo>
                  <a:cubicBezTo>
                    <a:pt x="271142" y="341346"/>
                    <a:pt x="290517" y="342181"/>
                    <a:pt x="302019" y="336430"/>
                  </a:cubicBezTo>
                  <a:cubicBezTo>
                    <a:pt x="348026" y="345057"/>
                    <a:pt x="394773" y="350397"/>
                    <a:pt x="440041" y="362310"/>
                  </a:cubicBezTo>
                  <a:cubicBezTo>
                    <a:pt x="450067" y="364948"/>
                    <a:pt x="466859" y="369237"/>
                    <a:pt x="465920" y="379562"/>
                  </a:cubicBezTo>
                  <a:cubicBezTo>
                    <a:pt x="463356" y="407766"/>
                    <a:pt x="447655" y="433999"/>
                    <a:pt x="431415" y="457200"/>
                  </a:cubicBezTo>
                  <a:cubicBezTo>
                    <a:pt x="426201" y="464649"/>
                    <a:pt x="413669" y="461761"/>
                    <a:pt x="405536" y="465827"/>
                  </a:cubicBezTo>
                  <a:cubicBezTo>
                    <a:pt x="396263" y="470464"/>
                    <a:pt x="388283" y="477328"/>
                    <a:pt x="379656" y="483079"/>
                  </a:cubicBezTo>
                  <a:cubicBezTo>
                    <a:pt x="356652" y="480204"/>
                    <a:pt x="331830" y="483868"/>
                    <a:pt x="310645" y="474453"/>
                  </a:cubicBezTo>
                  <a:cubicBezTo>
                    <a:pt x="302336" y="470760"/>
                    <a:pt x="302019" y="457667"/>
                    <a:pt x="302019" y="448574"/>
                  </a:cubicBezTo>
                  <a:cubicBezTo>
                    <a:pt x="302019" y="390993"/>
                    <a:pt x="305863" y="333428"/>
                    <a:pt x="310645" y="276046"/>
                  </a:cubicBezTo>
                  <a:cubicBezTo>
                    <a:pt x="312894" y="249053"/>
                    <a:pt x="327940" y="218078"/>
                    <a:pt x="345151" y="198408"/>
                  </a:cubicBezTo>
                  <a:cubicBezTo>
                    <a:pt x="366655" y="173832"/>
                    <a:pt x="378840" y="172801"/>
                    <a:pt x="405536" y="163902"/>
                  </a:cubicBezTo>
                  <a:cubicBezTo>
                    <a:pt x="442917" y="166778"/>
                    <a:pt x="481184" y="163942"/>
                    <a:pt x="517679" y="172529"/>
                  </a:cubicBezTo>
                  <a:cubicBezTo>
                    <a:pt x="531674" y="175822"/>
                    <a:pt x="542633" y="187662"/>
                    <a:pt x="552185" y="198408"/>
                  </a:cubicBezTo>
                  <a:cubicBezTo>
                    <a:pt x="565961" y="213906"/>
                    <a:pt x="586690" y="250166"/>
                    <a:pt x="586690" y="250166"/>
                  </a:cubicBezTo>
                  <a:cubicBezTo>
                    <a:pt x="566308" y="260357"/>
                    <a:pt x="502102" y="300436"/>
                    <a:pt x="483173" y="258793"/>
                  </a:cubicBezTo>
                  <a:cubicBezTo>
                    <a:pt x="470750" y="231463"/>
                    <a:pt x="494677" y="198884"/>
                    <a:pt x="509053" y="172529"/>
                  </a:cubicBezTo>
                  <a:cubicBezTo>
                    <a:pt x="513407" y="164546"/>
                    <a:pt x="526189" y="166400"/>
                    <a:pt x="534932" y="163902"/>
                  </a:cubicBezTo>
                  <a:cubicBezTo>
                    <a:pt x="546331" y="160645"/>
                    <a:pt x="557935" y="158151"/>
                    <a:pt x="569437" y="155276"/>
                  </a:cubicBezTo>
                  <a:cubicBezTo>
                    <a:pt x="626947" y="166778"/>
                    <a:pt x="685663" y="173359"/>
                    <a:pt x="741966" y="189781"/>
                  </a:cubicBezTo>
                  <a:cubicBezTo>
                    <a:pt x="755768" y="193807"/>
                    <a:pt x="768496" y="203698"/>
                    <a:pt x="776471" y="215661"/>
                  </a:cubicBezTo>
                  <a:cubicBezTo>
                    <a:pt x="786559" y="230793"/>
                    <a:pt x="793724" y="267419"/>
                    <a:pt x="793724" y="267419"/>
                  </a:cubicBezTo>
                  <a:cubicBezTo>
                    <a:pt x="790849" y="307676"/>
                    <a:pt x="796486" y="349470"/>
                    <a:pt x="785098" y="388189"/>
                  </a:cubicBezTo>
                  <a:cubicBezTo>
                    <a:pt x="781041" y="401982"/>
                    <a:pt x="764825" y="416101"/>
                    <a:pt x="750592" y="414068"/>
                  </a:cubicBezTo>
                  <a:cubicBezTo>
                    <a:pt x="718766" y="409521"/>
                    <a:pt x="693083" y="385313"/>
                    <a:pt x="664328" y="370936"/>
                  </a:cubicBezTo>
                  <a:cubicBezTo>
                    <a:pt x="667203" y="327804"/>
                    <a:pt x="661079" y="283105"/>
                    <a:pt x="672954" y="241540"/>
                  </a:cubicBezTo>
                  <a:cubicBezTo>
                    <a:pt x="679124" y="219946"/>
                    <a:pt x="699584" y="205014"/>
                    <a:pt x="716086" y="189781"/>
                  </a:cubicBezTo>
                  <a:cubicBezTo>
                    <a:pt x="770550" y="139507"/>
                    <a:pt x="772905" y="142900"/>
                    <a:pt x="828230" y="120770"/>
                  </a:cubicBezTo>
                  <a:cubicBezTo>
                    <a:pt x="718362" y="73684"/>
                    <a:pt x="819487" y="112115"/>
                    <a:pt x="681581" y="77638"/>
                  </a:cubicBezTo>
                  <a:cubicBezTo>
                    <a:pt x="658577" y="71887"/>
                    <a:pt x="635065" y="67883"/>
                    <a:pt x="612570" y="60385"/>
                  </a:cubicBezTo>
                  <a:cubicBezTo>
                    <a:pt x="603943" y="57510"/>
                    <a:pt x="595607" y="53542"/>
                    <a:pt x="586690" y="51759"/>
                  </a:cubicBezTo>
                  <a:cubicBezTo>
                    <a:pt x="566752" y="47771"/>
                    <a:pt x="546433" y="46008"/>
                    <a:pt x="526305" y="43132"/>
                  </a:cubicBezTo>
                  <a:cubicBezTo>
                    <a:pt x="494675" y="46008"/>
                    <a:pt x="462958" y="48048"/>
                    <a:pt x="431415" y="51759"/>
                  </a:cubicBezTo>
                  <a:cubicBezTo>
                    <a:pt x="414044" y="53803"/>
                    <a:pt x="397051" y="58554"/>
                    <a:pt x="379656" y="60385"/>
                  </a:cubicBezTo>
                  <a:cubicBezTo>
                    <a:pt x="342371" y="64310"/>
                    <a:pt x="304894" y="66136"/>
                    <a:pt x="267513" y="69012"/>
                  </a:cubicBezTo>
                  <a:cubicBezTo>
                    <a:pt x="220295" y="84751"/>
                    <a:pt x="230999" y="71811"/>
                    <a:pt x="250260" y="155276"/>
                  </a:cubicBezTo>
                  <a:cubicBezTo>
                    <a:pt x="253152" y="167806"/>
                    <a:pt x="262737" y="177841"/>
                    <a:pt x="267513" y="189781"/>
                  </a:cubicBezTo>
                  <a:cubicBezTo>
                    <a:pt x="274267" y="206666"/>
                    <a:pt x="278012" y="224655"/>
                    <a:pt x="284766" y="241540"/>
                  </a:cubicBezTo>
                  <a:cubicBezTo>
                    <a:pt x="290517" y="255917"/>
                    <a:pt x="297122" y="269982"/>
                    <a:pt x="302019" y="284672"/>
                  </a:cubicBezTo>
                  <a:cubicBezTo>
                    <a:pt x="325384" y="354767"/>
                    <a:pt x="291897" y="281309"/>
                    <a:pt x="327898" y="362310"/>
                  </a:cubicBezTo>
                  <a:cubicBezTo>
                    <a:pt x="346437" y="404021"/>
                    <a:pt x="334918" y="393404"/>
                    <a:pt x="371030" y="405442"/>
                  </a:cubicBezTo>
                  <a:cubicBezTo>
                    <a:pt x="378108" y="320507"/>
                    <a:pt x="386955" y="283343"/>
                    <a:pt x="371030" y="198408"/>
                  </a:cubicBezTo>
                  <a:cubicBezTo>
                    <a:pt x="368660" y="185769"/>
                    <a:pt x="362146" y="173666"/>
                    <a:pt x="353777" y="163902"/>
                  </a:cubicBezTo>
                  <a:cubicBezTo>
                    <a:pt x="344420" y="152986"/>
                    <a:pt x="330773" y="146649"/>
                    <a:pt x="319271" y="138023"/>
                  </a:cubicBezTo>
                  <a:cubicBezTo>
                    <a:pt x="276139" y="146649"/>
                    <a:pt x="230715" y="147566"/>
                    <a:pt x="189875" y="163902"/>
                  </a:cubicBezTo>
                  <a:cubicBezTo>
                    <a:pt x="170997" y="171453"/>
                    <a:pt x="158561" y="190489"/>
                    <a:pt x="146743" y="207034"/>
                  </a:cubicBezTo>
                  <a:cubicBezTo>
                    <a:pt x="56020" y="334047"/>
                    <a:pt x="63366" y="337841"/>
                    <a:pt x="8720" y="474453"/>
                  </a:cubicBezTo>
                  <a:cubicBezTo>
                    <a:pt x="5845" y="491706"/>
                    <a:pt x="-876" y="508748"/>
                    <a:pt x="94" y="526212"/>
                  </a:cubicBezTo>
                  <a:cubicBezTo>
                    <a:pt x="2035" y="561140"/>
                    <a:pt x="1703" y="598441"/>
                    <a:pt x="17347" y="629729"/>
                  </a:cubicBezTo>
                  <a:cubicBezTo>
                    <a:pt x="24272" y="643579"/>
                    <a:pt x="46329" y="640692"/>
                    <a:pt x="60479" y="646981"/>
                  </a:cubicBezTo>
                  <a:cubicBezTo>
                    <a:pt x="141683" y="683071"/>
                    <a:pt x="34806" y="648251"/>
                    <a:pt x="172622" y="672861"/>
                  </a:cubicBezTo>
                  <a:cubicBezTo>
                    <a:pt x="227584" y="682676"/>
                    <a:pt x="281697" y="696822"/>
                    <a:pt x="336524" y="707366"/>
                  </a:cubicBezTo>
                  <a:cubicBezTo>
                    <a:pt x="356491" y="711206"/>
                    <a:pt x="376853" y="712650"/>
                    <a:pt x="396909" y="715993"/>
                  </a:cubicBezTo>
                  <a:cubicBezTo>
                    <a:pt x="411372" y="718403"/>
                    <a:pt x="454703" y="724619"/>
                    <a:pt x="440041" y="724619"/>
                  </a:cubicBezTo>
                  <a:cubicBezTo>
                    <a:pt x="422550" y="724619"/>
                    <a:pt x="405536" y="718868"/>
                    <a:pt x="388283" y="715993"/>
                  </a:cubicBezTo>
                  <a:cubicBezTo>
                    <a:pt x="396909" y="713117"/>
                    <a:pt x="405286" y="709339"/>
                    <a:pt x="414162" y="707366"/>
                  </a:cubicBezTo>
                  <a:cubicBezTo>
                    <a:pt x="431236" y="703572"/>
                    <a:pt x="451687" y="708906"/>
                    <a:pt x="465920" y="698740"/>
                  </a:cubicBezTo>
                  <a:cubicBezTo>
                    <a:pt x="475568" y="691849"/>
                    <a:pt x="471671" y="675736"/>
                    <a:pt x="474547" y="664234"/>
                  </a:cubicBezTo>
                  <a:cubicBezTo>
                    <a:pt x="450845" y="616832"/>
                    <a:pt x="457293" y="601263"/>
                    <a:pt x="379656" y="655608"/>
                  </a:cubicBezTo>
                  <a:cubicBezTo>
                    <a:pt x="369943" y="662407"/>
                    <a:pt x="374287" y="678714"/>
                    <a:pt x="371030" y="690113"/>
                  </a:cubicBezTo>
                  <a:cubicBezTo>
                    <a:pt x="368532" y="698856"/>
                    <a:pt x="365279" y="707366"/>
                    <a:pt x="362403" y="715993"/>
                  </a:cubicBezTo>
                  <a:cubicBezTo>
                    <a:pt x="365279" y="741872"/>
                    <a:pt x="362796" y="768928"/>
                    <a:pt x="371030" y="793630"/>
                  </a:cubicBezTo>
                  <a:cubicBezTo>
                    <a:pt x="373905" y="802256"/>
                    <a:pt x="377873" y="776667"/>
                    <a:pt x="379656" y="767751"/>
                  </a:cubicBezTo>
                  <a:cubicBezTo>
                    <a:pt x="383644" y="747813"/>
                    <a:pt x="385407" y="727494"/>
                    <a:pt x="388283" y="707366"/>
                  </a:cubicBezTo>
                  <a:cubicBezTo>
                    <a:pt x="391158" y="664234"/>
                    <a:pt x="392811" y="621003"/>
                    <a:pt x="396909" y="577970"/>
                  </a:cubicBezTo>
                  <a:cubicBezTo>
                    <a:pt x="400144" y="544007"/>
                    <a:pt x="406069" y="513174"/>
                    <a:pt x="422788" y="483079"/>
                  </a:cubicBezTo>
                  <a:cubicBezTo>
                    <a:pt x="429770" y="470511"/>
                    <a:pt x="436705" y="456549"/>
                    <a:pt x="448668" y="448574"/>
                  </a:cubicBezTo>
                  <a:cubicBezTo>
                    <a:pt x="472232" y="432865"/>
                    <a:pt x="498831" y="420937"/>
                    <a:pt x="526305" y="414068"/>
                  </a:cubicBezTo>
                  <a:cubicBezTo>
                    <a:pt x="545832" y="409186"/>
                    <a:pt x="566562" y="414068"/>
                    <a:pt x="586690" y="414068"/>
                  </a:cubicBezTo>
                </a:path>
              </a:pathLst>
            </a:custGeom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 rot="9661165">
              <a:off x="3780978" y="2523250"/>
              <a:ext cx="678206" cy="269380"/>
            </a:xfrm>
            <a:prstGeom prst="rightArrow">
              <a:avLst/>
            </a:prstGeom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Arrow 23"/>
            <p:cNvSpPr/>
            <p:nvPr/>
          </p:nvSpPr>
          <p:spPr>
            <a:xfrm rot="20284311">
              <a:off x="4194635" y="2737928"/>
              <a:ext cx="678206" cy="269380"/>
            </a:xfrm>
            <a:prstGeom prst="rightArrow">
              <a:avLst/>
            </a:prstGeom>
            <a:effec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28260" y="2145348"/>
              <a:ext cx="634237" cy="32433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ON</a:t>
              </a:r>
              <a:endPara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1807" y="2967335"/>
              <a:ext cx="803383" cy="32433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</a:rPr>
                <a:t>OFF</a:t>
              </a:r>
              <a:endPara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  <p:grpSp>
        <p:nvGrpSpPr>
          <p:cNvPr id="3" name="Group 1032"/>
          <p:cNvGrpSpPr/>
          <p:nvPr/>
        </p:nvGrpSpPr>
        <p:grpSpPr>
          <a:xfrm>
            <a:off x="304800" y="1143000"/>
            <a:ext cx="2971800" cy="2937085"/>
            <a:chOff x="2049866" y="693706"/>
            <a:chExt cx="1607734" cy="1516094"/>
          </a:xfrm>
        </p:grpSpPr>
        <p:pic>
          <p:nvPicPr>
            <p:cNvPr id="1026" name="Picture 2" descr="http://www.esrf.eu/UsersAndScience/Publications/Highlights/2002/MX/MX2/fig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854" y="820078"/>
              <a:ext cx="842746" cy="9685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upload.wikimedia.org/wikipedia/commons/a/ae/GLO1_Homo_sapiens_small_fast.gif"/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866" y="1092678"/>
              <a:ext cx="1288986" cy="11171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www.avirenviro.com/images/enzym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backgroundRemoval t="9787" b="92221" l="5800" r="1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849" y="693706"/>
              <a:ext cx="958704" cy="7638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students.cis.uab.edu/lizg/enzyme_basic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983" y="999648"/>
              <a:ext cx="1090972" cy="1090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2224774524"/>
              </p:ext>
            </p:extLst>
          </p:nvPr>
        </p:nvGraphicFramePr>
        <p:xfrm>
          <a:off x="1371600" y="1"/>
          <a:ext cx="7620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43145" y="1059359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9800" y="983159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45517" y="1676400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59917" y="2438400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19265" y="1461281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44847" y="1135559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97917" y="2199691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78312" y="983159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43200" y="1059359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05556" y="1771464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10341" y="1321173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07317" y="1524000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31317" y="1821359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59981" y="914400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341246" y="1540622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388474" y="1668959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84730" y="1676400"/>
            <a:ext cx="778883" cy="76944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  <a:endParaRPr lang="en-US" sz="44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 rot="1398922">
            <a:off x="2988683" y="2721069"/>
            <a:ext cx="271687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Digital Logic</a:t>
            </a:r>
            <a:endParaRPr lang="en-US" sz="3600" dirty="0"/>
          </a:p>
        </p:txBody>
      </p:sp>
      <p:pic>
        <p:nvPicPr>
          <p:cNvPr id="53" name="Picture 52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12155" b="78039" l="22694" r="84571"/>
                    </a14:imgEffect>
                  </a14:imgLayer>
                </a14:imgProps>
              </a:ext>
            </a:extLst>
          </a:blip>
          <a:srcRect l="22080" t="5039" r="8477" b="23325"/>
          <a:stretch/>
        </p:blipFill>
        <p:spPr bwMode="auto">
          <a:xfrm>
            <a:off x="1750213" y="3581400"/>
            <a:ext cx="2669387" cy="2470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915474" lon="19333536" rev="1019312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0" name="TextBox 49"/>
          <p:cNvSpPr txBox="1"/>
          <p:nvPr/>
        </p:nvSpPr>
        <p:spPr>
          <a:xfrm>
            <a:off x="381000" y="-57329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Digital analytical output can be used to switch ON/OFF signal-responsive materials resulting in chemical actuation (e.g. drug release triggered by a combination of biomarkers).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71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350" y="1171575"/>
            <a:ext cx="78613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Signal-responsive materials activated by single input signals (A) and by multiple inputs logically processed by a </a:t>
            </a:r>
            <a:r>
              <a:rPr lang="en-US" sz="2000" b="1" dirty="0" err="1" smtClean="0"/>
              <a:t>biomolecular</a:t>
            </a:r>
            <a:r>
              <a:rPr lang="en-US" sz="2000" b="1" dirty="0" smtClean="0"/>
              <a:t> computing system (B).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63246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Katz, V. </a:t>
            </a:r>
            <a:r>
              <a:rPr lang="en-US" dirty="0" err="1" smtClean="0"/>
              <a:t>Bocharova</a:t>
            </a:r>
            <a:r>
              <a:rPr lang="en-US" dirty="0" smtClean="0"/>
              <a:t>, M. </a:t>
            </a:r>
            <a:r>
              <a:rPr lang="en-US" dirty="0" err="1" smtClean="0"/>
              <a:t>Privman</a:t>
            </a:r>
            <a:r>
              <a:rPr lang="en-US" dirty="0" smtClean="0"/>
              <a:t>, </a:t>
            </a:r>
            <a:r>
              <a:rPr lang="en-US" i="1" dirty="0" smtClean="0"/>
              <a:t>J</a:t>
            </a:r>
            <a:r>
              <a:rPr lang="en-US" i="1" dirty="0" smtClean="0"/>
              <a:t>. Mater. Chem.</a:t>
            </a:r>
            <a:r>
              <a:rPr lang="en-US" dirty="0" smtClean="0"/>
              <a:t> </a:t>
            </a:r>
            <a:r>
              <a:rPr lang="en-US" b="1" dirty="0" smtClean="0"/>
              <a:t>2012</a:t>
            </a:r>
            <a:r>
              <a:rPr lang="en-US" dirty="0" smtClean="0"/>
              <a:t>, </a:t>
            </a:r>
            <a:r>
              <a:rPr lang="en-US" i="1" dirty="0" smtClean="0"/>
              <a:t>22</a:t>
            </a:r>
            <a:r>
              <a:rPr lang="en-US" dirty="0" smtClean="0"/>
              <a:t>, 8171-8178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713" y="1514475"/>
            <a:ext cx="6884987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3048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Enzymatically</a:t>
            </a:r>
            <a:r>
              <a:rPr lang="en-US" sz="2000" b="1" dirty="0" smtClean="0"/>
              <a:t> produced </a:t>
            </a:r>
            <a:r>
              <a:rPr lang="en-US" sz="2000" b="1" dirty="0" err="1" smtClean="0"/>
              <a:t>redox</a:t>
            </a:r>
            <a:r>
              <a:rPr lang="en-US" sz="2000" b="1" dirty="0" smtClean="0"/>
              <a:t> species and pH changes coupled to signal-responsive </a:t>
            </a:r>
            <a:r>
              <a:rPr lang="en-US" sz="2000" b="1" dirty="0" err="1" smtClean="0"/>
              <a:t>redox</a:t>
            </a:r>
            <a:r>
              <a:rPr lang="en-US" sz="2000" b="1" dirty="0" smtClean="0"/>
              <a:t> polymers and </a:t>
            </a:r>
            <a:r>
              <a:rPr lang="en-US" sz="2000" b="1" dirty="0" err="1" smtClean="0"/>
              <a:t>polyelectrolytes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54864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Enzyme – glucose </a:t>
            </a:r>
            <a:r>
              <a:rPr lang="en-US" sz="2800" b="1" dirty="0" err="1" smtClean="0"/>
              <a:t>dehydrogenase</a:t>
            </a:r>
            <a:endParaRPr lang="en-US" sz="2800" b="1" dirty="0"/>
          </a:p>
        </p:txBody>
      </p:sp>
      <p:sp>
        <p:nvSpPr>
          <p:cNvPr id="7" name="Down Arrow 6"/>
          <p:cNvSpPr/>
          <p:nvPr/>
        </p:nvSpPr>
        <p:spPr>
          <a:xfrm rot="10800000">
            <a:off x="3124200" y="4038600"/>
            <a:ext cx="2286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63246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Katz, V. </a:t>
            </a:r>
            <a:r>
              <a:rPr lang="en-US" dirty="0" err="1" smtClean="0"/>
              <a:t>Bocharova</a:t>
            </a:r>
            <a:r>
              <a:rPr lang="en-US" dirty="0" smtClean="0"/>
              <a:t>, M. </a:t>
            </a:r>
            <a:r>
              <a:rPr lang="en-US" dirty="0" err="1" smtClean="0"/>
              <a:t>Privman</a:t>
            </a:r>
            <a:r>
              <a:rPr lang="en-US" dirty="0" smtClean="0"/>
              <a:t>, </a:t>
            </a:r>
            <a:r>
              <a:rPr lang="en-US" i="1" dirty="0" smtClean="0"/>
              <a:t>J</a:t>
            </a:r>
            <a:r>
              <a:rPr lang="en-US" i="1" dirty="0" smtClean="0"/>
              <a:t>. Mater. Chem.</a:t>
            </a:r>
            <a:r>
              <a:rPr lang="en-US" dirty="0" smtClean="0"/>
              <a:t> </a:t>
            </a:r>
            <a:r>
              <a:rPr lang="en-US" b="1" dirty="0" smtClean="0"/>
              <a:t>2012</a:t>
            </a:r>
            <a:r>
              <a:rPr lang="en-US" dirty="0" smtClean="0"/>
              <a:t>, </a:t>
            </a:r>
            <a:r>
              <a:rPr lang="en-US" i="1" dirty="0" smtClean="0"/>
              <a:t>22</a:t>
            </a:r>
            <a:r>
              <a:rPr lang="en-US" dirty="0" smtClean="0"/>
              <a:t>, 8171-8178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1026" y="837201"/>
            <a:ext cx="5817658" cy="548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Biocomputing</a:t>
            </a:r>
            <a:r>
              <a:rPr lang="en-US" sz="2400" b="1" dirty="0" smtClean="0"/>
              <a:t> systems functionally integrated with electrodes, Si-chips and chemical actuators</a:t>
            </a:r>
            <a:endParaRPr lang="en-US" sz="2400" b="1" dirty="0"/>
          </a:p>
        </p:txBody>
      </p:sp>
      <p:sp>
        <p:nvSpPr>
          <p:cNvPr id="4" name="Right Arrow 3"/>
          <p:cNvSpPr/>
          <p:nvPr/>
        </p:nvSpPr>
        <p:spPr>
          <a:xfrm>
            <a:off x="1447800" y="4343400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39624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Exemplified in the next slide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63246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Katz, V. </a:t>
            </a:r>
            <a:r>
              <a:rPr lang="en-US" dirty="0" err="1" smtClean="0"/>
              <a:t>Bocharova</a:t>
            </a:r>
            <a:r>
              <a:rPr lang="en-US" dirty="0" smtClean="0"/>
              <a:t>, M. </a:t>
            </a:r>
            <a:r>
              <a:rPr lang="en-US" dirty="0" err="1" smtClean="0"/>
              <a:t>Privman</a:t>
            </a:r>
            <a:r>
              <a:rPr lang="en-US" dirty="0" smtClean="0"/>
              <a:t>, </a:t>
            </a:r>
            <a:r>
              <a:rPr lang="en-US" i="1" dirty="0" smtClean="0"/>
              <a:t>J</a:t>
            </a:r>
            <a:r>
              <a:rPr lang="en-US" i="1" dirty="0" smtClean="0"/>
              <a:t>. Mater. Chem.</a:t>
            </a:r>
            <a:r>
              <a:rPr lang="en-US" dirty="0" smtClean="0"/>
              <a:t> </a:t>
            </a:r>
            <a:r>
              <a:rPr lang="en-US" b="1" dirty="0" smtClean="0"/>
              <a:t>2012</a:t>
            </a:r>
            <a:r>
              <a:rPr lang="en-US" dirty="0" smtClean="0"/>
              <a:t>, </a:t>
            </a:r>
            <a:r>
              <a:rPr lang="en-US" i="1" dirty="0" smtClean="0"/>
              <a:t>22</a:t>
            </a:r>
            <a:r>
              <a:rPr lang="en-US" dirty="0" smtClean="0"/>
              <a:t>, 8171-8178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914400"/>
            <a:ext cx="526930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762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Switchable electrode controlled by biochemical signals logically processed by a </a:t>
            </a:r>
            <a:r>
              <a:rPr lang="en-US" sz="2000" b="1" dirty="0" err="1" smtClean="0">
                <a:solidFill>
                  <a:srgbClr val="FF0000"/>
                </a:solidFill>
              </a:rPr>
              <a:t>biocomputing</a:t>
            </a:r>
            <a:r>
              <a:rPr lang="en-US" sz="2000" b="1" dirty="0" smtClean="0">
                <a:solidFill>
                  <a:srgbClr val="FF0000"/>
                </a:solidFill>
              </a:rPr>
              <a:t> system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6324600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Privman</a:t>
            </a:r>
            <a:r>
              <a:rPr lang="es-ES_tradnl" dirty="0" smtClean="0"/>
              <a:t>, T.K. </a:t>
            </a:r>
            <a:r>
              <a:rPr lang="es-ES_tradnl" dirty="0" err="1" smtClean="0"/>
              <a:t>Tam</a:t>
            </a:r>
            <a:r>
              <a:rPr lang="es-ES_tradnl" dirty="0" smtClean="0"/>
              <a:t>, M. Pita, </a:t>
            </a:r>
            <a:r>
              <a:rPr lang="en-US" dirty="0" smtClean="0"/>
              <a:t>E. Katz, </a:t>
            </a:r>
            <a:r>
              <a:rPr lang="en-US" i="1" dirty="0" smtClean="0"/>
              <a:t>J. Am. Chem. Soc. </a:t>
            </a:r>
            <a:r>
              <a:rPr lang="en-US" b="1" dirty="0" smtClean="0"/>
              <a:t>2009</a:t>
            </a:r>
            <a:r>
              <a:rPr lang="en-US" dirty="0" smtClean="0"/>
              <a:t>, </a:t>
            </a:r>
            <a:r>
              <a:rPr lang="en-US" i="1" dirty="0" smtClean="0"/>
              <a:t>131</a:t>
            </a:r>
            <a:r>
              <a:rPr lang="en-US" dirty="0" smtClean="0"/>
              <a:t>, 1314-1321.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5943600" cy="445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76200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Electrode activation by liver injury biomarkers</a:t>
            </a:r>
            <a:endParaRPr lang="en-US" sz="28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399" y="3200400"/>
            <a:ext cx="267044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914400"/>
            <a:ext cx="2620961" cy="221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61722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cs typeface="Arial" pitchFamily="34" charset="0"/>
              </a:rPr>
              <a:t>M. </a:t>
            </a:r>
            <a:r>
              <a:rPr lang="en-US" dirty="0" err="1" smtClean="0">
                <a:cs typeface="Arial" pitchFamily="34" charset="0"/>
              </a:rPr>
              <a:t>Privman</a:t>
            </a:r>
            <a:r>
              <a:rPr lang="es-ES_tradnl" dirty="0" smtClean="0">
                <a:cs typeface="Arial" pitchFamily="34" charset="0"/>
              </a:rPr>
              <a:t>, </a:t>
            </a:r>
            <a:r>
              <a:rPr lang="es-ES_tradnl" dirty="0" smtClean="0">
                <a:solidFill>
                  <a:srgbClr val="000000"/>
                </a:solidFill>
                <a:cs typeface="Arial" pitchFamily="34" charset="0"/>
              </a:rPr>
              <a:t>T.K. </a:t>
            </a:r>
            <a:r>
              <a:rPr lang="es-ES_tradnl" dirty="0" err="1" smtClean="0">
                <a:solidFill>
                  <a:srgbClr val="000000"/>
                </a:solidFill>
                <a:cs typeface="Arial" pitchFamily="34" charset="0"/>
              </a:rPr>
              <a:t>Tam</a:t>
            </a:r>
            <a:r>
              <a:rPr lang="es-ES_tradnl" dirty="0" smtClean="0">
                <a:cs typeface="Arial" pitchFamily="34" charset="0"/>
              </a:rPr>
              <a:t>, V. </a:t>
            </a:r>
            <a:r>
              <a:rPr lang="es-ES_tradnl" dirty="0" err="1" smtClean="0">
                <a:cs typeface="Arial" pitchFamily="34" charset="0"/>
              </a:rPr>
              <a:t>Bocharova</a:t>
            </a:r>
            <a:r>
              <a:rPr lang="es-ES_tradnl" dirty="0" smtClean="0">
                <a:cs typeface="Arial" pitchFamily="34" charset="0"/>
              </a:rPr>
              <a:t>,</a:t>
            </a:r>
            <a:r>
              <a:rPr lang="es-ES_tradnl" baseline="30000" dirty="0" smtClean="0">
                <a:cs typeface="Arial" pitchFamily="34" charset="0"/>
              </a:rPr>
              <a:t> </a:t>
            </a:r>
            <a:r>
              <a:rPr lang="es-ES_tradnl" dirty="0" smtClean="0">
                <a:cs typeface="Arial" pitchFamily="34" charset="0"/>
              </a:rPr>
              <a:t>J. </a:t>
            </a:r>
            <a:r>
              <a:rPr lang="es-ES_tradnl" dirty="0" err="1" smtClean="0">
                <a:cs typeface="Arial" pitchFamily="34" charset="0"/>
              </a:rPr>
              <a:t>Halámek</a:t>
            </a:r>
            <a:r>
              <a:rPr lang="es-ES_tradnl" dirty="0" smtClean="0">
                <a:cs typeface="Arial" pitchFamily="34" charset="0"/>
              </a:rPr>
              <a:t>, </a:t>
            </a:r>
            <a:r>
              <a:rPr lang="en-US" dirty="0" smtClean="0">
                <a:cs typeface="Arial" pitchFamily="34" charset="0"/>
              </a:rPr>
              <a:t>J. Wang, </a:t>
            </a:r>
            <a:r>
              <a:rPr lang="en-US" b="1" dirty="0" smtClean="0">
                <a:cs typeface="Arial" pitchFamily="34" charset="0"/>
              </a:rPr>
              <a:t>E. Katz</a:t>
            </a:r>
            <a:r>
              <a:rPr lang="en-US" dirty="0" smtClean="0">
                <a:cs typeface="Arial" pitchFamily="34" charset="0"/>
              </a:rPr>
              <a:t>, </a:t>
            </a:r>
            <a:r>
              <a:rPr lang="en-US" i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ACS Appl. Mater. Interfaces</a:t>
            </a:r>
            <a:r>
              <a:rPr lang="en-US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en-US" b="1" dirty="0" smtClean="0">
                <a:ea typeface="Times New Roman" pitchFamily="18" charset="0"/>
                <a:cs typeface="Arial" pitchFamily="34" charset="0"/>
              </a:rPr>
              <a:t>2011</a:t>
            </a:r>
            <a:r>
              <a:rPr lang="en-US" dirty="0" smtClean="0">
                <a:ea typeface="Times New Roman" pitchFamily="18" charset="0"/>
                <a:cs typeface="Arial" pitchFamily="34" charset="0"/>
              </a:rPr>
              <a:t>, </a:t>
            </a:r>
            <a:r>
              <a:rPr lang="en-US" i="1" dirty="0" smtClean="0">
                <a:ea typeface="Times New Roman" pitchFamily="18" charset="0"/>
                <a:cs typeface="Arial" pitchFamily="34" charset="0"/>
              </a:rPr>
              <a:t>3</a:t>
            </a:r>
            <a:r>
              <a:rPr lang="en-US" dirty="0" smtClean="0">
                <a:ea typeface="Times New Roman" pitchFamily="18" charset="0"/>
                <a:cs typeface="Arial" pitchFamily="34" charset="0"/>
              </a:rPr>
              <a:t>, 1620-1623.</a:t>
            </a:r>
            <a:endParaRPr lang="en-US" dirty="0" smtClean="0">
              <a:cs typeface="Arial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770811">
            <a:off x="8192938" y="2526662"/>
            <a:ext cx="2286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kevin:Documents:Clarkson University:Research:Alginate Spheres:images:scheme1.tif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14600"/>
            <a:ext cx="62484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81000"/>
            <a:ext cx="5410200" cy="213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Drug release stimulated by liver injury biomarkers operating as AND gate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1722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V. </a:t>
            </a:r>
            <a:r>
              <a:rPr lang="en-US" dirty="0" err="1" smtClean="0"/>
              <a:t>Bocharova</a:t>
            </a:r>
            <a:r>
              <a:rPr lang="en-US" dirty="0" smtClean="0"/>
              <a:t>, O. </a:t>
            </a:r>
            <a:r>
              <a:rPr lang="en-US" dirty="0" err="1" smtClean="0"/>
              <a:t>Zavalov</a:t>
            </a:r>
            <a:r>
              <a:rPr lang="en-US" dirty="0" smtClean="0"/>
              <a:t>, K. </a:t>
            </a:r>
            <a:r>
              <a:rPr lang="en-US" dirty="0" err="1" smtClean="0"/>
              <a:t>MacVittie</a:t>
            </a:r>
            <a:r>
              <a:rPr lang="en-US" dirty="0" smtClean="0"/>
              <a:t>,</a:t>
            </a:r>
            <a:r>
              <a:rPr lang="en-US" baseline="30000" dirty="0" smtClean="0"/>
              <a:t> </a:t>
            </a:r>
            <a:r>
              <a:rPr lang="en-US" dirty="0" smtClean="0"/>
              <a:t>M,A. Arugula, N.V. </a:t>
            </a:r>
            <a:r>
              <a:rPr lang="en-US" dirty="0" err="1" smtClean="0"/>
              <a:t>Guz</a:t>
            </a:r>
            <a:r>
              <a:rPr lang="en-US" dirty="0" smtClean="0"/>
              <a:t>, M.E. </a:t>
            </a:r>
            <a:r>
              <a:rPr lang="en-US" dirty="0" err="1" smtClean="0"/>
              <a:t>Dokukin</a:t>
            </a:r>
            <a:r>
              <a:rPr lang="en-US" dirty="0" smtClean="0"/>
              <a:t>, J. </a:t>
            </a:r>
            <a:r>
              <a:rPr lang="en-US" dirty="0" err="1" smtClean="0"/>
              <a:t>Halámek</a:t>
            </a:r>
            <a:r>
              <a:rPr lang="en-US" dirty="0" smtClean="0"/>
              <a:t>, I. </a:t>
            </a:r>
            <a:r>
              <a:rPr lang="en-US" dirty="0" err="1" smtClean="0"/>
              <a:t>Sokolov</a:t>
            </a:r>
            <a:r>
              <a:rPr lang="en-US" dirty="0" smtClean="0"/>
              <a:t>, V. </a:t>
            </a:r>
            <a:r>
              <a:rPr lang="en-US" dirty="0" err="1" smtClean="0"/>
              <a:t>Privman</a:t>
            </a:r>
            <a:r>
              <a:rPr lang="en-US" dirty="0" smtClean="0"/>
              <a:t>, E. Katz, </a:t>
            </a:r>
            <a:r>
              <a:rPr lang="en-US" i="1" dirty="0" smtClean="0"/>
              <a:t>J. Mater. Chem.</a:t>
            </a:r>
            <a:r>
              <a:rPr lang="en-US" dirty="0" smtClean="0"/>
              <a:t> </a:t>
            </a:r>
            <a:r>
              <a:rPr lang="en-US" b="1" dirty="0" smtClean="0"/>
              <a:t>2012</a:t>
            </a:r>
            <a:r>
              <a:rPr lang="en-US" dirty="0" smtClean="0"/>
              <a:t>, </a:t>
            </a:r>
            <a:r>
              <a:rPr lang="en-US" i="1" dirty="0" smtClean="0"/>
              <a:t>22</a:t>
            </a:r>
            <a:r>
              <a:rPr lang="en-US" dirty="0" smtClean="0"/>
              <a:t>, 19709-19717.</a:t>
            </a: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ocharova\Desktop\beads\new\mixing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543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130314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Only simultaneous increase of concentrations of both biomarkers results in the microsphere dissolution and drug release </a:t>
            </a:r>
            <a:endParaRPr lang="en-US" sz="2000" b="1" dirty="0"/>
          </a:p>
        </p:txBody>
      </p:sp>
      <p:sp>
        <p:nvSpPr>
          <p:cNvPr id="4" name="Down Arrow 3"/>
          <p:cNvSpPr/>
          <p:nvPr/>
        </p:nvSpPr>
        <p:spPr>
          <a:xfrm>
            <a:off x="6477000" y="914400"/>
            <a:ext cx="2286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61722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V. </a:t>
            </a:r>
            <a:r>
              <a:rPr lang="en-US" dirty="0" err="1" smtClean="0"/>
              <a:t>Bocharova</a:t>
            </a:r>
            <a:r>
              <a:rPr lang="en-US" dirty="0" smtClean="0"/>
              <a:t>, O. </a:t>
            </a:r>
            <a:r>
              <a:rPr lang="en-US" dirty="0" err="1" smtClean="0"/>
              <a:t>Zavalov</a:t>
            </a:r>
            <a:r>
              <a:rPr lang="en-US" dirty="0" smtClean="0"/>
              <a:t>, K. </a:t>
            </a:r>
            <a:r>
              <a:rPr lang="en-US" dirty="0" err="1" smtClean="0"/>
              <a:t>MacVittie</a:t>
            </a:r>
            <a:r>
              <a:rPr lang="en-US" dirty="0" smtClean="0"/>
              <a:t>,</a:t>
            </a:r>
            <a:r>
              <a:rPr lang="en-US" baseline="30000" dirty="0" smtClean="0"/>
              <a:t> </a:t>
            </a:r>
            <a:r>
              <a:rPr lang="en-US" dirty="0" smtClean="0"/>
              <a:t>M,A. Arugula, N.V. </a:t>
            </a:r>
            <a:r>
              <a:rPr lang="en-US" dirty="0" err="1" smtClean="0"/>
              <a:t>Guz</a:t>
            </a:r>
            <a:r>
              <a:rPr lang="en-US" dirty="0" smtClean="0"/>
              <a:t>, M.E. </a:t>
            </a:r>
            <a:r>
              <a:rPr lang="en-US" dirty="0" err="1" smtClean="0"/>
              <a:t>Dokukin</a:t>
            </a:r>
            <a:r>
              <a:rPr lang="en-US" dirty="0" smtClean="0"/>
              <a:t>, J. </a:t>
            </a:r>
            <a:r>
              <a:rPr lang="en-US" dirty="0" err="1" smtClean="0"/>
              <a:t>Halámek</a:t>
            </a:r>
            <a:r>
              <a:rPr lang="en-US" dirty="0" smtClean="0"/>
              <a:t>, I. </a:t>
            </a:r>
            <a:r>
              <a:rPr lang="en-US" dirty="0" err="1" smtClean="0"/>
              <a:t>Sokolov</a:t>
            </a:r>
            <a:r>
              <a:rPr lang="en-US" dirty="0" smtClean="0"/>
              <a:t>, V. </a:t>
            </a:r>
            <a:r>
              <a:rPr lang="en-US" dirty="0" err="1" smtClean="0"/>
              <a:t>Privman</a:t>
            </a:r>
            <a:r>
              <a:rPr lang="en-US" dirty="0" smtClean="0"/>
              <a:t>, E. Katz, </a:t>
            </a:r>
            <a:r>
              <a:rPr lang="en-US" i="1" dirty="0" smtClean="0"/>
              <a:t>J. Mater. Chem.</a:t>
            </a:r>
            <a:r>
              <a:rPr lang="en-US" dirty="0" smtClean="0"/>
              <a:t> </a:t>
            </a:r>
            <a:r>
              <a:rPr lang="en-US" b="1" dirty="0" smtClean="0"/>
              <a:t>2012</a:t>
            </a:r>
            <a:r>
              <a:rPr lang="en-US" dirty="0" smtClean="0"/>
              <a:t>, </a:t>
            </a:r>
            <a:r>
              <a:rPr lang="en-US" i="1" dirty="0" smtClean="0"/>
              <a:t>22</a:t>
            </a:r>
            <a:r>
              <a:rPr lang="en-US" dirty="0" smtClean="0"/>
              <a:t>, 19709-19717.</a:t>
            </a: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16"/>
          <p:cNvSpPr>
            <a:spLocks noChangeArrowheads="1"/>
          </p:cNvSpPr>
          <p:nvPr/>
        </p:nvSpPr>
        <p:spPr bwMode="auto">
          <a:xfrm>
            <a:off x="3657600" y="1539419"/>
            <a:ext cx="5410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b="1" dirty="0" err="1"/>
              <a:t>Biocomputing</a:t>
            </a:r>
            <a:r>
              <a:rPr lang="en-US" sz="2000" b="1" dirty="0"/>
              <a:t> (</a:t>
            </a:r>
            <a:r>
              <a:rPr lang="en-US" sz="2000" b="1" dirty="0" err="1"/>
              <a:t>biomolecular</a:t>
            </a:r>
            <a:r>
              <a:rPr lang="en-US" sz="2000" b="1" dirty="0"/>
              <a:t> computing): Enzyme-logic gates and </a:t>
            </a:r>
            <a:r>
              <a:rPr lang="en-US" sz="2000" b="1" dirty="0" smtClean="0"/>
              <a:t>their networks.</a:t>
            </a:r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Biosensors and </a:t>
            </a:r>
            <a:r>
              <a:rPr lang="en-US" sz="2000" b="1" dirty="0" err="1" smtClean="0"/>
              <a:t>bioactuators</a:t>
            </a:r>
            <a:r>
              <a:rPr lang="en-US" sz="2000" b="1" dirty="0" smtClean="0"/>
              <a:t> – Multi-signal chemical devices integrated with </a:t>
            </a:r>
            <a:r>
              <a:rPr lang="en-US" sz="2000" b="1" dirty="0" err="1" smtClean="0"/>
              <a:t>biocomputing</a:t>
            </a:r>
            <a:r>
              <a:rPr lang="en-US" sz="2000" b="1" dirty="0" smtClean="0"/>
              <a:t> systems.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err="1" smtClean="0">
                <a:solidFill>
                  <a:srgbClr val="FF0000"/>
                </a:solidFill>
              </a:rPr>
              <a:t>Biofuel</a:t>
            </a:r>
            <a:r>
              <a:rPr lang="en-US" sz="2000" b="1" dirty="0" smtClean="0">
                <a:solidFill>
                  <a:srgbClr val="FF0000"/>
                </a:solidFill>
              </a:rPr>
              <a:t> cells – </a:t>
            </a:r>
            <a:r>
              <a:rPr lang="en-US" sz="2000" b="1" dirty="0">
                <a:solidFill>
                  <a:srgbClr val="FF0000"/>
                </a:solidFill>
              </a:rPr>
              <a:t>"Smart" </a:t>
            </a:r>
            <a:r>
              <a:rPr lang="en-US" sz="2000" b="1" dirty="0" err="1">
                <a:solidFill>
                  <a:srgbClr val="FF0000"/>
                </a:solidFill>
              </a:rPr>
              <a:t>biofuel</a:t>
            </a:r>
            <a:r>
              <a:rPr lang="en-US" sz="2000" b="1" dirty="0">
                <a:solidFill>
                  <a:srgbClr val="FF0000"/>
                </a:solidFill>
              </a:rPr>
              <a:t> cells controlled by biochemical </a:t>
            </a:r>
            <a:r>
              <a:rPr lang="en-US" sz="2000" b="1" dirty="0" smtClean="0">
                <a:solidFill>
                  <a:srgbClr val="FF0000"/>
                </a:solidFill>
              </a:rPr>
              <a:t>signals and implantable </a:t>
            </a:r>
            <a:r>
              <a:rPr lang="en-US" sz="2000" b="1" dirty="0" err="1" smtClean="0">
                <a:solidFill>
                  <a:srgbClr val="FF0000"/>
                </a:solidFill>
              </a:rPr>
              <a:t>biofuel</a:t>
            </a:r>
            <a:r>
              <a:rPr lang="en-US" sz="2000" b="1" dirty="0" smtClean="0">
                <a:solidFill>
                  <a:srgbClr val="FF0000"/>
                </a:solidFill>
              </a:rPr>
              <a:t> cells.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/>
          </a:p>
        </p:txBody>
      </p:sp>
      <p:sp>
        <p:nvSpPr>
          <p:cNvPr id="8198" name="Rectangle 21"/>
          <p:cNvSpPr>
            <a:spLocks noChangeArrowheads="1"/>
          </p:cNvSpPr>
          <p:nvPr/>
        </p:nvSpPr>
        <p:spPr bwMode="auto">
          <a:xfrm>
            <a:off x="838200" y="152400"/>
            <a:ext cx="723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Scientific a</a:t>
            </a:r>
            <a:r>
              <a:rPr lang="en-US" sz="2800" b="1" dirty="0" smtClean="0">
                <a:solidFill>
                  <a:srgbClr val="FF0000"/>
                </a:solidFill>
              </a:rPr>
              <a:t>ctivities overviewed in the lecture: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971800"/>
            <a:ext cx="292256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631099"/>
            <a:ext cx="2895600" cy="146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066800"/>
            <a:ext cx="2895600" cy="140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hand_right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5105400"/>
            <a:ext cx="731838" cy="274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228600"/>
            <a:ext cx="3962400" cy="990600"/>
          </a:xfrm>
        </p:spPr>
        <p:txBody>
          <a:bodyPr/>
          <a:lstStyle/>
          <a:p>
            <a:r>
              <a:rPr lang="en-US" sz="4000" b="1">
                <a:latin typeface="Arial" pitchFamily="34" charset="0"/>
                <a:cs typeface="Times New Roman" pitchFamily="18" charset="0"/>
              </a:rPr>
              <a:t>Biofuel Cells</a:t>
            </a:r>
            <a:r>
              <a:rPr lang="en-US" b="1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23588" name="Picture 4" descr="fuel_cell_fantas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663" y="1295400"/>
            <a:ext cx="5545137" cy="4567238"/>
          </a:xfrm>
          <a:prstGeom prst="rect">
            <a:avLst/>
          </a:prstGeom>
          <a:noFill/>
        </p:spPr>
      </p:pic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1066800" y="58674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Anode example</a:t>
            </a:r>
          </a:p>
        </p:txBody>
      </p:sp>
      <p:sp>
        <p:nvSpPr>
          <p:cNvPr id="323590" name="Text Box 6"/>
          <p:cNvSpPr txBox="1">
            <a:spLocks noChangeArrowheads="1"/>
          </p:cNvSpPr>
          <p:nvPr/>
        </p:nvSpPr>
        <p:spPr bwMode="auto">
          <a:xfrm>
            <a:off x="4953000" y="5867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1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Cathode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iagram 5"/>
          <p:cNvGrpSpPr>
            <a:grpSpLocks/>
          </p:cNvGrpSpPr>
          <p:nvPr/>
        </p:nvGrpSpPr>
        <p:grpSpPr bwMode="auto">
          <a:xfrm>
            <a:off x="685800" y="1217613"/>
            <a:ext cx="7481888" cy="4252912"/>
            <a:chOff x="919136" y="1341433"/>
            <a:chExt cx="8247357" cy="4689345"/>
          </a:xfrm>
        </p:grpSpPr>
        <p:sp>
          <p:nvSpPr>
            <p:cNvPr id="4" name="Freeform 3"/>
            <p:cNvSpPr/>
            <p:nvPr/>
          </p:nvSpPr>
          <p:spPr>
            <a:xfrm>
              <a:off x="939564" y="1341433"/>
              <a:ext cx="3492404" cy="8731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92409"/>
                <a:gd name="f7" fmla="val 873102"/>
                <a:gd name="f8" fmla="val 87310"/>
                <a:gd name="f9" fmla="val 64154"/>
                <a:gd name="f10" fmla="val 9199"/>
                <a:gd name="f11" fmla="val 41946"/>
                <a:gd name="f12" fmla="val 25573"/>
                <a:gd name="f13" fmla="val 41947"/>
                <a:gd name="f14" fmla="val 1"/>
                <a:gd name="f15" fmla="val 87311"/>
                <a:gd name="f16" fmla="val 3405099"/>
                <a:gd name="f17" fmla="val 3428255"/>
                <a:gd name="f18" fmla="val 3450463"/>
                <a:gd name="f19" fmla="val 3466836"/>
                <a:gd name="f20" fmla="val 3483210"/>
                <a:gd name="f21" fmla="val 3492408"/>
                <a:gd name="f22" fmla="val 320138"/>
                <a:gd name="f23" fmla="val 552965"/>
                <a:gd name="f24" fmla="val 785792"/>
                <a:gd name="f25" fmla="val 808948"/>
                <a:gd name="f26" fmla="val 831156"/>
                <a:gd name="f27" fmla="val 847530"/>
                <a:gd name="f28" fmla="val 3450462"/>
                <a:gd name="f29" fmla="val 863904"/>
                <a:gd name="f30" fmla="val 873103"/>
                <a:gd name="f31" fmla="val 3405098"/>
                <a:gd name="f32" fmla="val 863903"/>
                <a:gd name="f33" fmla="val 847529"/>
                <a:gd name="f34" fmla="val 831155"/>
                <a:gd name="f35" fmla="val 785791"/>
                <a:gd name="f36" fmla="val 552964"/>
                <a:gd name="f37" fmla="val 320137"/>
                <a:gd name="f38" fmla="+- 0 0 -90"/>
                <a:gd name="f39" fmla="*/ f3 1 3492409"/>
                <a:gd name="f40" fmla="*/ f4 1 873102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3492409"/>
                <a:gd name="f49" fmla="*/ f45 1 873102"/>
                <a:gd name="f50" fmla="*/ 0 f46 1"/>
                <a:gd name="f51" fmla="*/ 87310 f45 1"/>
                <a:gd name="f52" fmla="*/ 25573 f46 1"/>
                <a:gd name="f53" fmla="*/ 25573 f45 1"/>
                <a:gd name="f54" fmla="*/ 87311 f46 1"/>
                <a:gd name="f55" fmla="*/ 1 f45 1"/>
                <a:gd name="f56" fmla="*/ 3405099 f46 1"/>
                <a:gd name="f57" fmla="*/ 0 f45 1"/>
                <a:gd name="f58" fmla="*/ 3466836 f46 1"/>
                <a:gd name="f59" fmla="*/ 3492408 f46 1"/>
                <a:gd name="f60" fmla="*/ 87311 f45 1"/>
                <a:gd name="f61" fmla="*/ 3492409 f46 1"/>
                <a:gd name="f62" fmla="*/ 785792 f45 1"/>
                <a:gd name="f63" fmla="*/ 847530 f45 1"/>
                <a:gd name="f64" fmla="*/ 3405098 f46 1"/>
                <a:gd name="f65" fmla="*/ 873102 f45 1"/>
                <a:gd name="f66" fmla="*/ 87310 f46 1"/>
                <a:gd name="f67" fmla="*/ 847529 f45 1"/>
                <a:gd name="f68" fmla="*/ 1 f46 1"/>
                <a:gd name="f69" fmla="*/ 785791 f45 1"/>
                <a:gd name="f70" fmla="+- f47 0 f1"/>
                <a:gd name="f71" fmla="*/ f50 1 3492409"/>
                <a:gd name="f72" fmla="*/ f51 1 873102"/>
                <a:gd name="f73" fmla="*/ f52 1 3492409"/>
                <a:gd name="f74" fmla="*/ f53 1 873102"/>
                <a:gd name="f75" fmla="*/ f54 1 3492409"/>
                <a:gd name="f76" fmla="*/ f55 1 873102"/>
                <a:gd name="f77" fmla="*/ f56 1 3492409"/>
                <a:gd name="f78" fmla="*/ f57 1 873102"/>
                <a:gd name="f79" fmla="*/ f58 1 3492409"/>
                <a:gd name="f80" fmla="*/ f59 1 3492409"/>
                <a:gd name="f81" fmla="*/ f60 1 873102"/>
                <a:gd name="f82" fmla="*/ f61 1 3492409"/>
                <a:gd name="f83" fmla="*/ f62 1 873102"/>
                <a:gd name="f84" fmla="*/ f63 1 873102"/>
                <a:gd name="f85" fmla="*/ f64 1 3492409"/>
                <a:gd name="f86" fmla="*/ f65 1 873102"/>
                <a:gd name="f87" fmla="*/ f66 1 3492409"/>
                <a:gd name="f88" fmla="*/ f67 1 873102"/>
                <a:gd name="f89" fmla="*/ f68 1 3492409"/>
                <a:gd name="f90" fmla="*/ f69 1 873102"/>
                <a:gd name="f91" fmla="*/ f41 1 f48"/>
                <a:gd name="f92" fmla="*/ f42 1 f48"/>
                <a:gd name="f93" fmla="*/ f41 1 f49"/>
                <a:gd name="f94" fmla="*/ f43 1 f49"/>
                <a:gd name="f95" fmla="*/ f71 1 f48"/>
                <a:gd name="f96" fmla="*/ f72 1 f49"/>
                <a:gd name="f97" fmla="*/ f73 1 f48"/>
                <a:gd name="f98" fmla="*/ f74 1 f49"/>
                <a:gd name="f99" fmla="*/ f75 1 f48"/>
                <a:gd name="f100" fmla="*/ f76 1 f49"/>
                <a:gd name="f101" fmla="*/ f77 1 f48"/>
                <a:gd name="f102" fmla="*/ f78 1 f49"/>
                <a:gd name="f103" fmla="*/ f79 1 f48"/>
                <a:gd name="f104" fmla="*/ f80 1 f48"/>
                <a:gd name="f105" fmla="*/ f81 1 f49"/>
                <a:gd name="f106" fmla="*/ f82 1 f48"/>
                <a:gd name="f107" fmla="*/ f83 1 f49"/>
                <a:gd name="f108" fmla="*/ f84 1 f49"/>
                <a:gd name="f109" fmla="*/ f85 1 f48"/>
                <a:gd name="f110" fmla="*/ f86 1 f49"/>
                <a:gd name="f111" fmla="*/ f87 1 f48"/>
                <a:gd name="f112" fmla="*/ f88 1 f49"/>
                <a:gd name="f113" fmla="*/ f89 1 f48"/>
                <a:gd name="f114" fmla="*/ f90 1 f49"/>
                <a:gd name="f115" fmla="*/ f91 f39 1"/>
                <a:gd name="f116" fmla="*/ f92 f39 1"/>
                <a:gd name="f117" fmla="*/ f94 f40 1"/>
                <a:gd name="f118" fmla="*/ f93 f40 1"/>
                <a:gd name="f119" fmla="*/ f95 f39 1"/>
                <a:gd name="f120" fmla="*/ f96 f40 1"/>
                <a:gd name="f121" fmla="*/ f97 f39 1"/>
                <a:gd name="f122" fmla="*/ f98 f40 1"/>
                <a:gd name="f123" fmla="*/ f99 f39 1"/>
                <a:gd name="f124" fmla="*/ f100 f40 1"/>
                <a:gd name="f125" fmla="*/ f101 f39 1"/>
                <a:gd name="f126" fmla="*/ f102 f40 1"/>
                <a:gd name="f127" fmla="*/ f103 f39 1"/>
                <a:gd name="f128" fmla="*/ f104 f39 1"/>
                <a:gd name="f129" fmla="*/ f105 f40 1"/>
                <a:gd name="f130" fmla="*/ f106 f39 1"/>
                <a:gd name="f131" fmla="*/ f107 f40 1"/>
                <a:gd name="f132" fmla="*/ f108 f40 1"/>
                <a:gd name="f133" fmla="*/ f109 f39 1"/>
                <a:gd name="f134" fmla="*/ f110 f40 1"/>
                <a:gd name="f135" fmla="*/ f111 f39 1"/>
                <a:gd name="f136" fmla="*/ f112 f40 1"/>
                <a:gd name="f137" fmla="*/ f113 f39 1"/>
                <a:gd name="f138" fmla="*/ f114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19" y="f120"/>
                </a:cxn>
                <a:cxn ang="f70">
                  <a:pos x="f121" y="f122"/>
                </a:cxn>
                <a:cxn ang="f70">
                  <a:pos x="f123" y="f124"/>
                </a:cxn>
                <a:cxn ang="f70">
                  <a:pos x="f125" y="f126"/>
                </a:cxn>
                <a:cxn ang="f70">
                  <a:pos x="f127" y="f122"/>
                </a:cxn>
                <a:cxn ang="f70">
                  <a:pos x="f128" y="f129"/>
                </a:cxn>
                <a:cxn ang="f70">
                  <a:pos x="f130" y="f131"/>
                </a:cxn>
                <a:cxn ang="f70">
                  <a:pos x="f127" y="f132"/>
                </a:cxn>
                <a:cxn ang="f70">
                  <a:pos x="f133" y="f134"/>
                </a:cxn>
                <a:cxn ang="f70">
                  <a:pos x="f135" y="f134"/>
                </a:cxn>
                <a:cxn ang="f70">
                  <a:pos x="f121" y="f136"/>
                </a:cxn>
                <a:cxn ang="f70">
                  <a:pos x="f137" y="f138"/>
                </a:cxn>
                <a:cxn ang="f70">
                  <a:pos x="f119" y="f120"/>
                </a:cxn>
              </a:cxnLst>
              <a:rect l="f115" t="f118" r="f116" b="f117"/>
              <a:pathLst>
                <a:path w="3492409" h="873102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14"/>
                    <a:pt x="f15" y="f14"/>
                  </a:cubicBezTo>
                  <a:lnTo>
                    <a:pt x="f16" y="f5"/>
                  </a:lnTo>
                  <a:cubicBezTo>
                    <a:pt x="f17" y="f5"/>
                    <a:pt x="f18" y="f10"/>
                    <a:pt x="f19" y="f12"/>
                  </a:cubicBezTo>
                  <a:cubicBezTo>
                    <a:pt x="f20" y="f13"/>
                    <a:pt x="f21" y="f9"/>
                    <a:pt x="f21" y="f15"/>
                  </a:cubicBezTo>
                  <a:cubicBezTo>
                    <a:pt x="f21" y="f22"/>
                    <a:pt x="f6" y="f23"/>
                    <a:pt x="f6" y="f24"/>
                  </a:cubicBezTo>
                  <a:cubicBezTo>
                    <a:pt x="f6" y="f25"/>
                    <a:pt x="f20" y="f26"/>
                    <a:pt x="f19" y="f27"/>
                  </a:cubicBezTo>
                  <a:cubicBezTo>
                    <a:pt x="f28" y="f29"/>
                    <a:pt x="f17" y="f30"/>
                    <a:pt x="f31" y="f7"/>
                  </a:cubicBezTo>
                  <a:lnTo>
                    <a:pt x="f8" y="f7"/>
                  </a:lnTo>
                  <a:cubicBezTo>
                    <a:pt x="f9" y="f7"/>
                    <a:pt x="f11" y="f32"/>
                    <a:pt x="f12" y="f33"/>
                  </a:cubicBezTo>
                  <a:cubicBezTo>
                    <a:pt x="f10" y="f34"/>
                    <a:pt x="f14" y="f25"/>
                    <a:pt x="f14" y="f35"/>
                  </a:cubicBezTo>
                  <a:cubicBezTo>
                    <a:pt x="f14" y="f36"/>
                    <a:pt x="f5" y="f37"/>
                    <a:pt x="f5" y="f8"/>
                  </a:cubicBez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17015" tIns="117015" rIns="117015" bIns="117015" anchor="ctr" anchorCtr="1"/>
            <a:lstStyle/>
            <a:p>
              <a:pPr algn="ctr" defTabSz="967697" fontAlgn="auto">
                <a:lnSpc>
                  <a:spcPct val="90000"/>
                </a:lnSpc>
                <a:spcBef>
                  <a:spcPts val="0"/>
                </a:spcBef>
                <a:spcAft>
                  <a:spcPts val="907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1" kern="0" dirty="0">
                  <a:solidFill>
                    <a:srgbClr val="FFFFFF"/>
                  </a:solidFill>
                </a:rPr>
                <a:t>Unconventional Computing</a:t>
              </a:r>
            </a:p>
          </p:txBody>
        </p:sp>
        <p:sp>
          <p:nvSpPr>
            <p:cNvPr id="5" name="Freeform 4"/>
            <p:cNvSpPr/>
            <p:nvPr/>
          </p:nvSpPr>
          <p:spPr>
            <a:xfrm rot="533504">
              <a:off x="4581574" y="1951888"/>
              <a:ext cx="942910" cy="3928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42914"/>
                <a:gd name="f7" fmla="val 392896"/>
                <a:gd name="f8" fmla="val 78579"/>
                <a:gd name="f9" fmla="val 746466"/>
                <a:gd name="f10" fmla="val 196448"/>
                <a:gd name="f11" fmla="val 314317"/>
                <a:gd name="f12" fmla="+- 0 0 -90"/>
                <a:gd name="f13" fmla="*/ f3 1 942914"/>
                <a:gd name="f14" fmla="*/ f4 1 392896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942914"/>
                <a:gd name="f23" fmla="*/ f19 1 392896"/>
                <a:gd name="f24" fmla="*/ 0 f20 1"/>
                <a:gd name="f25" fmla="*/ 78579 f19 1"/>
                <a:gd name="f26" fmla="*/ 746466 f20 1"/>
                <a:gd name="f27" fmla="*/ 0 f19 1"/>
                <a:gd name="f28" fmla="*/ 942914 f20 1"/>
                <a:gd name="f29" fmla="*/ 196448 f19 1"/>
                <a:gd name="f30" fmla="*/ 392896 f19 1"/>
                <a:gd name="f31" fmla="*/ 314317 f19 1"/>
                <a:gd name="f32" fmla="+- f21 0 f1"/>
                <a:gd name="f33" fmla="*/ f24 1 942914"/>
                <a:gd name="f34" fmla="*/ f25 1 392896"/>
                <a:gd name="f35" fmla="*/ f26 1 942914"/>
                <a:gd name="f36" fmla="*/ f27 1 392896"/>
                <a:gd name="f37" fmla="*/ f28 1 942914"/>
                <a:gd name="f38" fmla="*/ f29 1 392896"/>
                <a:gd name="f39" fmla="*/ f30 1 392896"/>
                <a:gd name="f40" fmla="*/ f31 1 392896"/>
                <a:gd name="f41" fmla="*/ f15 1 f22"/>
                <a:gd name="f42" fmla="*/ f16 1 f22"/>
                <a:gd name="f43" fmla="*/ f15 1 f23"/>
                <a:gd name="f44" fmla="*/ f17 1 f23"/>
                <a:gd name="f45" fmla="*/ f33 1 f22"/>
                <a:gd name="f46" fmla="*/ f34 1 f23"/>
                <a:gd name="f47" fmla="*/ f35 1 f22"/>
                <a:gd name="f48" fmla="*/ f36 1 f23"/>
                <a:gd name="f49" fmla="*/ f37 1 f22"/>
                <a:gd name="f50" fmla="*/ f38 1 f23"/>
                <a:gd name="f51" fmla="*/ f39 1 f23"/>
                <a:gd name="f52" fmla="*/ f40 1 f23"/>
                <a:gd name="f53" fmla="*/ f41 f13 1"/>
                <a:gd name="f54" fmla="*/ f42 f13 1"/>
                <a:gd name="f55" fmla="*/ f44 f14 1"/>
                <a:gd name="f56" fmla="*/ f43 f14 1"/>
                <a:gd name="f57" fmla="*/ f45 f13 1"/>
                <a:gd name="f58" fmla="*/ f46 f14 1"/>
                <a:gd name="f59" fmla="*/ f47 f13 1"/>
                <a:gd name="f60" fmla="*/ f48 f14 1"/>
                <a:gd name="f61" fmla="*/ f49 f13 1"/>
                <a:gd name="f62" fmla="*/ f50 f14 1"/>
                <a:gd name="f63" fmla="*/ f51 f14 1"/>
                <a:gd name="f64" fmla="*/ f52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7" y="f58"/>
                </a:cxn>
                <a:cxn ang="f32">
                  <a:pos x="f59" y="f58"/>
                </a:cxn>
                <a:cxn ang="f32">
                  <a:pos x="f59" y="f60"/>
                </a:cxn>
                <a:cxn ang="f32">
                  <a:pos x="f61" y="f62"/>
                </a:cxn>
                <a:cxn ang="f32">
                  <a:pos x="f59" y="f63"/>
                </a:cxn>
                <a:cxn ang="f32">
                  <a:pos x="f59" y="f64"/>
                </a:cxn>
                <a:cxn ang="f32">
                  <a:pos x="f57" y="f64"/>
                </a:cxn>
                <a:cxn ang="f32">
                  <a:pos x="f57" y="f58"/>
                </a:cxn>
              </a:cxnLst>
              <a:rect l="f53" t="f56" r="f54" b="f55"/>
              <a:pathLst>
                <a:path w="942914" h="392896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0" tIns="78583" rIns="117866" bIns="78574" anchor="ctr" anchorCtr="1"/>
            <a:lstStyle/>
            <a:p>
              <a:pPr algn="ctr" defTabSz="645131" fontAlgn="auto">
                <a:lnSpc>
                  <a:spcPct val="90000"/>
                </a:lnSpc>
                <a:spcBef>
                  <a:spcPts val="0"/>
                </a:spcBef>
                <a:spcAft>
                  <a:spcPts val="63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500" kern="0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5674089" y="2082134"/>
              <a:ext cx="3492404" cy="8731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92409"/>
                <a:gd name="f7" fmla="val 873102"/>
                <a:gd name="f8" fmla="val 87310"/>
                <a:gd name="f9" fmla="val 64154"/>
                <a:gd name="f10" fmla="val 9199"/>
                <a:gd name="f11" fmla="val 41946"/>
                <a:gd name="f12" fmla="val 25573"/>
                <a:gd name="f13" fmla="val 41947"/>
                <a:gd name="f14" fmla="val 1"/>
                <a:gd name="f15" fmla="val 87311"/>
                <a:gd name="f16" fmla="val 3405099"/>
                <a:gd name="f17" fmla="val 3428255"/>
                <a:gd name="f18" fmla="val 3450463"/>
                <a:gd name="f19" fmla="val 3466836"/>
                <a:gd name="f20" fmla="val 3483210"/>
                <a:gd name="f21" fmla="val 3492408"/>
                <a:gd name="f22" fmla="val 320138"/>
                <a:gd name="f23" fmla="val 552965"/>
                <a:gd name="f24" fmla="val 785792"/>
                <a:gd name="f25" fmla="val 808948"/>
                <a:gd name="f26" fmla="val 831156"/>
                <a:gd name="f27" fmla="val 847530"/>
                <a:gd name="f28" fmla="val 3450462"/>
                <a:gd name="f29" fmla="val 863904"/>
                <a:gd name="f30" fmla="val 873103"/>
                <a:gd name="f31" fmla="val 3405098"/>
                <a:gd name="f32" fmla="val 863903"/>
                <a:gd name="f33" fmla="val 847529"/>
                <a:gd name="f34" fmla="val 831155"/>
                <a:gd name="f35" fmla="val 785791"/>
                <a:gd name="f36" fmla="val 552964"/>
                <a:gd name="f37" fmla="val 320137"/>
                <a:gd name="f38" fmla="+- 0 0 -90"/>
                <a:gd name="f39" fmla="*/ f3 1 3492409"/>
                <a:gd name="f40" fmla="*/ f4 1 873102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3492409"/>
                <a:gd name="f49" fmla="*/ f45 1 873102"/>
                <a:gd name="f50" fmla="*/ 0 f46 1"/>
                <a:gd name="f51" fmla="*/ 87310 f45 1"/>
                <a:gd name="f52" fmla="*/ 25573 f46 1"/>
                <a:gd name="f53" fmla="*/ 25573 f45 1"/>
                <a:gd name="f54" fmla="*/ 87311 f46 1"/>
                <a:gd name="f55" fmla="*/ 1 f45 1"/>
                <a:gd name="f56" fmla="*/ 3405099 f46 1"/>
                <a:gd name="f57" fmla="*/ 0 f45 1"/>
                <a:gd name="f58" fmla="*/ 3466836 f46 1"/>
                <a:gd name="f59" fmla="*/ 3492408 f46 1"/>
                <a:gd name="f60" fmla="*/ 87311 f45 1"/>
                <a:gd name="f61" fmla="*/ 3492409 f46 1"/>
                <a:gd name="f62" fmla="*/ 785792 f45 1"/>
                <a:gd name="f63" fmla="*/ 847530 f45 1"/>
                <a:gd name="f64" fmla="*/ 3405098 f46 1"/>
                <a:gd name="f65" fmla="*/ 873102 f45 1"/>
                <a:gd name="f66" fmla="*/ 87310 f46 1"/>
                <a:gd name="f67" fmla="*/ 847529 f45 1"/>
                <a:gd name="f68" fmla="*/ 1 f46 1"/>
                <a:gd name="f69" fmla="*/ 785791 f45 1"/>
                <a:gd name="f70" fmla="+- f47 0 f1"/>
                <a:gd name="f71" fmla="*/ f50 1 3492409"/>
                <a:gd name="f72" fmla="*/ f51 1 873102"/>
                <a:gd name="f73" fmla="*/ f52 1 3492409"/>
                <a:gd name="f74" fmla="*/ f53 1 873102"/>
                <a:gd name="f75" fmla="*/ f54 1 3492409"/>
                <a:gd name="f76" fmla="*/ f55 1 873102"/>
                <a:gd name="f77" fmla="*/ f56 1 3492409"/>
                <a:gd name="f78" fmla="*/ f57 1 873102"/>
                <a:gd name="f79" fmla="*/ f58 1 3492409"/>
                <a:gd name="f80" fmla="*/ f59 1 3492409"/>
                <a:gd name="f81" fmla="*/ f60 1 873102"/>
                <a:gd name="f82" fmla="*/ f61 1 3492409"/>
                <a:gd name="f83" fmla="*/ f62 1 873102"/>
                <a:gd name="f84" fmla="*/ f63 1 873102"/>
                <a:gd name="f85" fmla="*/ f64 1 3492409"/>
                <a:gd name="f86" fmla="*/ f65 1 873102"/>
                <a:gd name="f87" fmla="*/ f66 1 3492409"/>
                <a:gd name="f88" fmla="*/ f67 1 873102"/>
                <a:gd name="f89" fmla="*/ f68 1 3492409"/>
                <a:gd name="f90" fmla="*/ f69 1 873102"/>
                <a:gd name="f91" fmla="*/ f41 1 f48"/>
                <a:gd name="f92" fmla="*/ f42 1 f48"/>
                <a:gd name="f93" fmla="*/ f41 1 f49"/>
                <a:gd name="f94" fmla="*/ f43 1 f49"/>
                <a:gd name="f95" fmla="*/ f71 1 f48"/>
                <a:gd name="f96" fmla="*/ f72 1 f49"/>
                <a:gd name="f97" fmla="*/ f73 1 f48"/>
                <a:gd name="f98" fmla="*/ f74 1 f49"/>
                <a:gd name="f99" fmla="*/ f75 1 f48"/>
                <a:gd name="f100" fmla="*/ f76 1 f49"/>
                <a:gd name="f101" fmla="*/ f77 1 f48"/>
                <a:gd name="f102" fmla="*/ f78 1 f49"/>
                <a:gd name="f103" fmla="*/ f79 1 f48"/>
                <a:gd name="f104" fmla="*/ f80 1 f48"/>
                <a:gd name="f105" fmla="*/ f81 1 f49"/>
                <a:gd name="f106" fmla="*/ f82 1 f48"/>
                <a:gd name="f107" fmla="*/ f83 1 f49"/>
                <a:gd name="f108" fmla="*/ f84 1 f49"/>
                <a:gd name="f109" fmla="*/ f85 1 f48"/>
                <a:gd name="f110" fmla="*/ f86 1 f49"/>
                <a:gd name="f111" fmla="*/ f87 1 f48"/>
                <a:gd name="f112" fmla="*/ f88 1 f49"/>
                <a:gd name="f113" fmla="*/ f89 1 f48"/>
                <a:gd name="f114" fmla="*/ f90 1 f49"/>
                <a:gd name="f115" fmla="*/ f91 f39 1"/>
                <a:gd name="f116" fmla="*/ f92 f39 1"/>
                <a:gd name="f117" fmla="*/ f94 f40 1"/>
                <a:gd name="f118" fmla="*/ f93 f40 1"/>
                <a:gd name="f119" fmla="*/ f95 f39 1"/>
                <a:gd name="f120" fmla="*/ f96 f40 1"/>
                <a:gd name="f121" fmla="*/ f97 f39 1"/>
                <a:gd name="f122" fmla="*/ f98 f40 1"/>
                <a:gd name="f123" fmla="*/ f99 f39 1"/>
                <a:gd name="f124" fmla="*/ f100 f40 1"/>
                <a:gd name="f125" fmla="*/ f101 f39 1"/>
                <a:gd name="f126" fmla="*/ f102 f40 1"/>
                <a:gd name="f127" fmla="*/ f103 f39 1"/>
                <a:gd name="f128" fmla="*/ f104 f39 1"/>
                <a:gd name="f129" fmla="*/ f105 f40 1"/>
                <a:gd name="f130" fmla="*/ f106 f39 1"/>
                <a:gd name="f131" fmla="*/ f107 f40 1"/>
                <a:gd name="f132" fmla="*/ f108 f40 1"/>
                <a:gd name="f133" fmla="*/ f109 f39 1"/>
                <a:gd name="f134" fmla="*/ f110 f40 1"/>
                <a:gd name="f135" fmla="*/ f111 f39 1"/>
                <a:gd name="f136" fmla="*/ f112 f40 1"/>
                <a:gd name="f137" fmla="*/ f113 f39 1"/>
                <a:gd name="f138" fmla="*/ f114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19" y="f120"/>
                </a:cxn>
                <a:cxn ang="f70">
                  <a:pos x="f121" y="f122"/>
                </a:cxn>
                <a:cxn ang="f70">
                  <a:pos x="f123" y="f124"/>
                </a:cxn>
                <a:cxn ang="f70">
                  <a:pos x="f125" y="f126"/>
                </a:cxn>
                <a:cxn ang="f70">
                  <a:pos x="f127" y="f122"/>
                </a:cxn>
                <a:cxn ang="f70">
                  <a:pos x="f128" y="f129"/>
                </a:cxn>
                <a:cxn ang="f70">
                  <a:pos x="f130" y="f131"/>
                </a:cxn>
                <a:cxn ang="f70">
                  <a:pos x="f127" y="f132"/>
                </a:cxn>
                <a:cxn ang="f70">
                  <a:pos x="f133" y="f134"/>
                </a:cxn>
                <a:cxn ang="f70">
                  <a:pos x="f135" y="f134"/>
                </a:cxn>
                <a:cxn ang="f70">
                  <a:pos x="f121" y="f136"/>
                </a:cxn>
                <a:cxn ang="f70">
                  <a:pos x="f137" y="f138"/>
                </a:cxn>
                <a:cxn ang="f70">
                  <a:pos x="f119" y="f120"/>
                </a:cxn>
              </a:cxnLst>
              <a:rect l="f115" t="f118" r="f116" b="f117"/>
              <a:pathLst>
                <a:path w="3492409" h="873102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14"/>
                    <a:pt x="f15" y="f14"/>
                  </a:cubicBezTo>
                  <a:lnTo>
                    <a:pt x="f16" y="f5"/>
                  </a:lnTo>
                  <a:cubicBezTo>
                    <a:pt x="f17" y="f5"/>
                    <a:pt x="f18" y="f10"/>
                    <a:pt x="f19" y="f12"/>
                  </a:cubicBezTo>
                  <a:cubicBezTo>
                    <a:pt x="f20" y="f13"/>
                    <a:pt x="f21" y="f9"/>
                    <a:pt x="f21" y="f15"/>
                  </a:cubicBezTo>
                  <a:cubicBezTo>
                    <a:pt x="f21" y="f22"/>
                    <a:pt x="f6" y="f23"/>
                    <a:pt x="f6" y="f24"/>
                  </a:cubicBezTo>
                  <a:cubicBezTo>
                    <a:pt x="f6" y="f25"/>
                    <a:pt x="f20" y="f26"/>
                    <a:pt x="f19" y="f27"/>
                  </a:cubicBezTo>
                  <a:cubicBezTo>
                    <a:pt x="f28" y="f29"/>
                    <a:pt x="f17" y="f30"/>
                    <a:pt x="f31" y="f7"/>
                  </a:cubicBezTo>
                  <a:lnTo>
                    <a:pt x="f8" y="f7"/>
                  </a:lnTo>
                  <a:cubicBezTo>
                    <a:pt x="f9" y="f7"/>
                    <a:pt x="f11" y="f32"/>
                    <a:pt x="f12" y="f33"/>
                  </a:cubicBezTo>
                  <a:cubicBezTo>
                    <a:pt x="f10" y="f34"/>
                    <a:pt x="f14" y="f25"/>
                    <a:pt x="f14" y="f35"/>
                  </a:cubicBezTo>
                  <a:cubicBezTo>
                    <a:pt x="f14" y="f36"/>
                    <a:pt x="f5" y="f37"/>
                    <a:pt x="f5" y="f8"/>
                  </a:cubicBez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17015" tIns="117015" rIns="117015" bIns="117015" anchor="ctr" anchorCtr="1"/>
            <a:lstStyle/>
            <a:p>
              <a:pPr algn="ctr" defTabSz="967697" fontAlgn="auto">
                <a:lnSpc>
                  <a:spcPct val="90000"/>
                </a:lnSpc>
                <a:spcBef>
                  <a:spcPts val="0"/>
                </a:spcBef>
                <a:spcAft>
                  <a:spcPts val="907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1" kern="0" dirty="0">
                  <a:solidFill>
                    <a:srgbClr val="FFFFFF"/>
                  </a:solidFill>
                </a:rPr>
                <a:t>Chemical Computing</a:t>
              </a:r>
            </a:p>
          </p:txBody>
        </p:sp>
        <p:sp>
          <p:nvSpPr>
            <p:cNvPr id="7" name="Freeform 6"/>
            <p:cNvSpPr/>
            <p:nvPr/>
          </p:nvSpPr>
          <p:spPr>
            <a:xfrm rot="20792730">
              <a:off x="4574094" y="2888572"/>
              <a:ext cx="957870" cy="3928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7871"/>
                <a:gd name="f7" fmla="val 392896"/>
                <a:gd name="f8" fmla="val 314316"/>
                <a:gd name="f9" fmla="val 196448"/>
                <a:gd name="f10" fmla="val 392895"/>
                <a:gd name="f11" fmla="val 1"/>
                <a:gd name="f12" fmla="val 78580"/>
                <a:gd name="f13" fmla="+- 0 0 -90"/>
                <a:gd name="f14" fmla="*/ f3 1 957871"/>
                <a:gd name="f15" fmla="*/ f4 1 392896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957871"/>
                <a:gd name="f24" fmla="*/ f20 1 392896"/>
                <a:gd name="f25" fmla="*/ 0 f21 1"/>
                <a:gd name="f26" fmla="*/ 78579 f20 1"/>
                <a:gd name="f27" fmla="*/ 761423 f21 1"/>
                <a:gd name="f28" fmla="*/ 0 f20 1"/>
                <a:gd name="f29" fmla="*/ 957871 f21 1"/>
                <a:gd name="f30" fmla="*/ 196448 f20 1"/>
                <a:gd name="f31" fmla="*/ 392896 f20 1"/>
                <a:gd name="f32" fmla="*/ 314317 f20 1"/>
                <a:gd name="f33" fmla="+- f22 0 f1"/>
                <a:gd name="f34" fmla="*/ f25 1 957871"/>
                <a:gd name="f35" fmla="*/ f26 1 392896"/>
                <a:gd name="f36" fmla="*/ f27 1 957871"/>
                <a:gd name="f37" fmla="*/ f28 1 392896"/>
                <a:gd name="f38" fmla="*/ f29 1 957871"/>
                <a:gd name="f39" fmla="*/ f30 1 392896"/>
                <a:gd name="f40" fmla="*/ f31 1 392896"/>
                <a:gd name="f41" fmla="*/ f32 1 392896"/>
                <a:gd name="f42" fmla="*/ f16 1 f23"/>
                <a:gd name="f43" fmla="*/ f17 1 f23"/>
                <a:gd name="f44" fmla="*/ f16 1 f24"/>
                <a:gd name="f45" fmla="*/ f18 1 f24"/>
                <a:gd name="f46" fmla="*/ f34 1 f23"/>
                <a:gd name="f47" fmla="*/ f35 1 f24"/>
                <a:gd name="f48" fmla="*/ f36 1 f23"/>
                <a:gd name="f49" fmla="*/ f37 1 f24"/>
                <a:gd name="f50" fmla="*/ f38 1 f23"/>
                <a:gd name="f51" fmla="*/ f39 1 f24"/>
                <a:gd name="f52" fmla="*/ f40 1 f24"/>
                <a:gd name="f53" fmla="*/ f41 1 f24"/>
                <a:gd name="f54" fmla="*/ f42 f14 1"/>
                <a:gd name="f55" fmla="*/ f43 f14 1"/>
                <a:gd name="f56" fmla="*/ f45 f15 1"/>
                <a:gd name="f57" fmla="*/ f44 f15 1"/>
                <a:gd name="f58" fmla="*/ f46 f14 1"/>
                <a:gd name="f59" fmla="*/ f47 f15 1"/>
                <a:gd name="f60" fmla="*/ f48 f14 1"/>
                <a:gd name="f61" fmla="*/ f49 f15 1"/>
                <a:gd name="f62" fmla="*/ f50 f14 1"/>
                <a:gd name="f63" fmla="*/ f51 f15 1"/>
                <a:gd name="f64" fmla="*/ f52 f15 1"/>
                <a:gd name="f65" fmla="*/ f53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8" y="f59"/>
                </a:cxn>
                <a:cxn ang="f33">
                  <a:pos x="f60" y="f59"/>
                </a:cxn>
                <a:cxn ang="f33">
                  <a:pos x="f60" y="f61"/>
                </a:cxn>
                <a:cxn ang="f33">
                  <a:pos x="f62" y="f63"/>
                </a:cxn>
                <a:cxn ang="f33">
                  <a:pos x="f60" y="f64"/>
                </a:cxn>
                <a:cxn ang="f33">
                  <a:pos x="f60" y="f65"/>
                </a:cxn>
                <a:cxn ang="f33">
                  <a:pos x="f58" y="f65"/>
                </a:cxn>
                <a:cxn ang="f33">
                  <a:pos x="f58" y="f59"/>
                </a:cxn>
              </a:cxnLst>
              <a:rect l="f54" t="f57" r="f55" b="f56"/>
              <a:pathLst>
                <a:path w="957871" h="392896">
                  <a:moveTo>
                    <a:pt x="f6" y="f8"/>
                  </a:moveTo>
                  <a:lnTo>
                    <a:pt x="f9" y="f8"/>
                  </a:lnTo>
                  <a:lnTo>
                    <a:pt x="f9" y="f10"/>
                  </a:lnTo>
                  <a:lnTo>
                    <a:pt x="f5" y="f9"/>
                  </a:lnTo>
                  <a:lnTo>
                    <a:pt x="f9" y="f11"/>
                  </a:lnTo>
                  <a:lnTo>
                    <a:pt x="f9" y="f12"/>
                  </a:lnTo>
                  <a:lnTo>
                    <a:pt x="f6" y="f12"/>
                  </a:lnTo>
                  <a:lnTo>
                    <a:pt x="f6" y="f8"/>
                  </a:lnTo>
                  <a:close/>
                </a:path>
              </a:pathLst>
            </a:cu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117866" tIns="78583" rIns="0" bIns="78583" anchor="ctr" anchorCtr="1"/>
            <a:lstStyle/>
            <a:p>
              <a:pPr algn="ctr" defTabSz="645131" fontAlgn="auto">
                <a:lnSpc>
                  <a:spcPct val="90000"/>
                </a:lnSpc>
                <a:spcBef>
                  <a:spcPts val="0"/>
                </a:spcBef>
                <a:spcAft>
                  <a:spcPts val="63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500" kern="0" dirty="0">
                <a:solidFill>
                  <a:srgbClr val="FFFFFF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939564" y="3113275"/>
              <a:ext cx="3492404" cy="10761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92409"/>
                <a:gd name="f7" fmla="val 1076177"/>
                <a:gd name="f8" fmla="val 107618"/>
                <a:gd name="f9" fmla="val 79076"/>
                <a:gd name="f10" fmla="val 11338"/>
                <a:gd name="f11" fmla="val 51703"/>
                <a:gd name="f12" fmla="val 31521"/>
                <a:gd name="f13" fmla="val 11339"/>
                <a:gd name="f14" fmla="val 1"/>
                <a:gd name="f15" fmla="val 3384791"/>
                <a:gd name="f16" fmla="val 3413333"/>
                <a:gd name="f17" fmla="val 3440706"/>
                <a:gd name="f18" fmla="val 3460888"/>
                <a:gd name="f19" fmla="val 3481070"/>
                <a:gd name="f20" fmla="val 3492408"/>
                <a:gd name="f21" fmla="val 394598"/>
                <a:gd name="f22" fmla="val 681579"/>
                <a:gd name="f23" fmla="val 968559"/>
                <a:gd name="f24" fmla="val 997101"/>
                <a:gd name="f25" fmla="val 3481071"/>
                <a:gd name="f26" fmla="val 1024474"/>
                <a:gd name="f27" fmla="val 1044656"/>
                <a:gd name="f28" fmla="val 1064838"/>
                <a:gd name="f29" fmla="val 1064839"/>
                <a:gd name="f30" fmla="+- 0 0 -90"/>
                <a:gd name="f31" fmla="*/ f3 1 3492409"/>
                <a:gd name="f32" fmla="*/ f4 1 1076177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3492409"/>
                <a:gd name="f41" fmla="*/ f37 1 1076177"/>
                <a:gd name="f42" fmla="*/ 0 f38 1"/>
                <a:gd name="f43" fmla="*/ 107618 f37 1"/>
                <a:gd name="f44" fmla="*/ 31521 f38 1"/>
                <a:gd name="f45" fmla="*/ 31521 f37 1"/>
                <a:gd name="f46" fmla="*/ 107618 f38 1"/>
                <a:gd name="f47" fmla="*/ 1 f37 1"/>
                <a:gd name="f48" fmla="*/ 3384791 f38 1"/>
                <a:gd name="f49" fmla="*/ 0 f37 1"/>
                <a:gd name="f50" fmla="*/ 3460888 f38 1"/>
                <a:gd name="f51" fmla="*/ 3492408 f38 1"/>
                <a:gd name="f52" fmla="*/ 3492409 f38 1"/>
                <a:gd name="f53" fmla="*/ 968559 f37 1"/>
                <a:gd name="f54" fmla="*/ 1044656 f37 1"/>
                <a:gd name="f55" fmla="*/ 1076177 f37 1"/>
                <a:gd name="f56" fmla="+- f39 0 f1"/>
                <a:gd name="f57" fmla="*/ f42 1 3492409"/>
                <a:gd name="f58" fmla="*/ f43 1 1076177"/>
                <a:gd name="f59" fmla="*/ f44 1 3492409"/>
                <a:gd name="f60" fmla="*/ f45 1 1076177"/>
                <a:gd name="f61" fmla="*/ f46 1 3492409"/>
                <a:gd name="f62" fmla="*/ f47 1 1076177"/>
                <a:gd name="f63" fmla="*/ f48 1 3492409"/>
                <a:gd name="f64" fmla="*/ f49 1 1076177"/>
                <a:gd name="f65" fmla="*/ f50 1 3492409"/>
                <a:gd name="f66" fmla="*/ f51 1 3492409"/>
                <a:gd name="f67" fmla="*/ f52 1 3492409"/>
                <a:gd name="f68" fmla="*/ f53 1 1076177"/>
                <a:gd name="f69" fmla="*/ f54 1 1076177"/>
                <a:gd name="f70" fmla="*/ f55 1 1076177"/>
                <a:gd name="f71" fmla="*/ f33 1 f40"/>
                <a:gd name="f72" fmla="*/ f34 1 f40"/>
                <a:gd name="f73" fmla="*/ f33 1 f41"/>
                <a:gd name="f74" fmla="*/ f35 1 f41"/>
                <a:gd name="f75" fmla="*/ f57 1 f40"/>
                <a:gd name="f76" fmla="*/ f58 1 f41"/>
                <a:gd name="f77" fmla="*/ f59 1 f40"/>
                <a:gd name="f78" fmla="*/ f60 1 f41"/>
                <a:gd name="f79" fmla="*/ f61 1 f40"/>
                <a:gd name="f80" fmla="*/ f62 1 f41"/>
                <a:gd name="f81" fmla="*/ f63 1 f40"/>
                <a:gd name="f82" fmla="*/ f64 1 f41"/>
                <a:gd name="f83" fmla="*/ f65 1 f40"/>
                <a:gd name="f84" fmla="*/ f66 1 f40"/>
                <a:gd name="f85" fmla="*/ f67 1 f40"/>
                <a:gd name="f86" fmla="*/ f68 1 f41"/>
                <a:gd name="f87" fmla="*/ f69 1 f41"/>
                <a:gd name="f88" fmla="*/ f70 1 f41"/>
                <a:gd name="f89" fmla="*/ f71 f31 1"/>
                <a:gd name="f90" fmla="*/ f72 f31 1"/>
                <a:gd name="f91" fmla="*/ f74 f32 1"/>
                <a:gd name="f92" fmla="*/ f73 f32 1"/>
                <a:gd name="f93" fmla="*/ f75 f31 1"/>
                <a:gd name="f94" fmla="*/ f76 f32 1"/>
                <a:gd name="f95" fmla="*/ f77 f31 1"/>
                <a:gd name="f96" fmla="*/ f78 f32 1"/>
                <a:gd name="f97" fmla="*/ f79 f31 1"/>
                <a:gd name="f98" fmla="*/ f80 f32 1"/>
                <a:gd name="f99" fmla="*/ f81 f31 1"/>
                <a:gd name="f100" fmla="*/ f82 f32 1"/>
                <a:gd name="f101" fmla="*/ f83 f31 1"/>
                <a:gd name="f102" fmla="*/ f84 f31 1"/>
                <a:gd name="f103" fmla="*/ f85 f31 1"/>
                <a:gd name="f104" fmla="*/ f86 f32 1"/>
                <a:gd name="f105" fmla="*/ f87 f32 1"/>
                <a:gd name="f106" fmla="*/ f88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6">
                  <a:pos x="f93" y="f94"/>
                </a:cxn>
                <a:cxn ang="f56">
                  <a:pos x="f95" y="f96"/>
                </a:cxn>
                <a:cxn ang="f56">
                  <a:pos x="f97" y="f98"/>
                </a:cxn>
                <a:cxn ang="f56">
                  <a:pos x="f99" y="f100"/>
                </a:cxn>
                <a:cxn ang="f56">
                  <a:pos x="f101" y="f96"/>
                </a:cxn>
                <a:cxn ang="f56">
                  <a:pos x="f102" y="f94"/>
                </a:cxn>
                <a:cxn ang="f56">
                  <a:pos x="f103" y="f104"/>
                </a:cxn>
                <a:cxn ang="f56">
                  <a:pos x="f101" y="f105"/>
                </a:cxn>
                <a:cxn ang="f56">
                  <a:pos x="f99" y="f106"/>
                </a:cxn>
                <a:cxn ang="f56">
                  <a:pos x="f97" y="f106"/>
                </a:cxn>
                <a:cxn ang="f56">
                  <a:pos x="f95" y="f105"/>
                </a:cxn>
                <a:cxn ang="f56">
                  <a:pos x="f93" y="f104"/>
                </a:cxn>
                <a:cxn ang="f56">
                  <a:pos x="f93" y="f94"/>
                </a:cxn>
              </a:cxnLst>
              <a:rect l="f89" t="f92" r="f90" b="f91"/>
              <a:pathLst>
                <a:path w="3492409" h="1076177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3"/>
                    <a:pt x="f9" y="f5"/>
                    <a:pt x="f8" y="f14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1"/>
                    <a:pt x="f6" y="f9"/>
                    <a:pt x="f20" y="f8"/>
                  </a:cubicBezTo>
                  <a:cubicBezTo>
                    <a:pt x="f20" y="f21"/>
                    <a:pt x="f6" y="f22"/>
                    <a:pt x="f6" y="f23"/>
                  </a:cubicBezTo>
                  <a:cubicBezTo>
                    <a:pt x="f6" y="f24"/>
                    <a:pt x="f25" y="f26"/>
                    <a:pt x="f18" y="f27"/>
                  </a:cubicBezTo>
                  <a:cubicBezTo>
                    <a:pt x="f17" y="f28"/>
                    <a:pt x="f1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9"/>
                    <a:pt x="f12" y="f27"/>
                  </a:cubicBezTo>
                  <a:cubicBezTo>
                    <a:pt x="f13" y="f26"/>
                    <a:pt x="f5" y="f24"/>
                    <a:pt x="f5" y="f23"/>
                  </a:cubicBezTo>
                  <a:lnTo>
                    <a:pt x="f5" y="f8"/>
                  </a:ln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122959" tIns="122959" rIns="122959" bIns="122959" anchor="ctr" anchorCtr="1"/>
            <a:lstStyle/>
            <a:p>
              <a:pPr algn="ctr" defTabSz="967697" fontAlgn="auto">
                <a:lnSpc>
                  <a:spcPct val="90000"/>
                </a:lnSpc>
                <a:spcBef>
                  <a:spcPts val="0"/>
                </a:spcBef>
                <a:spcAft>
                  <a:spcPts val="907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1" kern="0" dirty="0">
                  <a:solidFill>
                    <a:srgbClr val="FFFFFF"/>
                  </a:solidFill>
                </a:rPr>
                <a:t>Computing with Sophisticated/functional molecules</a:t>
              </a:r>
            </a:p>
          </p:txBody>
        </p:sp>
        <p:sp>
          <p:nvSpPr>
            <p:cNvPr id="9" name="Freeform 8"/>
            <p:cNvSpPr/>
            <p:nvPr/>
          </p:nvSpPr>
          <p:spPr>
            <a:xfrm rot="705426">
              <a:off x="4577258" y="3947593"/>
              <a:ext cx="951542" cy="3928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1545"/>
                <a:gd name="f7" fmla="val 392896"/>
                <a:gd name="f8" fmla="val 78579"/>
                <a:gd name="f9" fmla="val 755097"/>
                <a:gd name="f10" fmla="val 196448"/>
                <a:gd name="f11" fmla="val 314317"/>
                <a:gd name="f12" fmla="+- 0 0 -90"/>
                <a:gd name="f13" fmla="*/ f3 1 951545"/>
                <a:gd name="f14" fmla="*/ f4 1 392896"/>
                <a:gd name="f15" fmla="val f5"/>
                <a:gd name="f16" fmla="val f6"/>
                <a:gd name="f17" fmla="val f7"/>
                <a:gd name="f18" fmla="*/ f12 f0 1"/>
                <a:gd name="f19" fmla="+- f17 0 f15"/>
                <a:gd name="f20" fmla="+- f16 0 f15"/>
                <a:gd name="f21" fmla="*/ f18 1 f2"/>
                <a:gd name="f22" fmla="*/ f20 1 951545"/>
                <a:gd name="f23" fmla="*/ f19 1 392896"/>
                <a:gd name="f24" fmla="*/ 0 f20 1"/>
                <a:gd name="f25" fmla="*/ 78579 f19 1"/>
                <a:gd name="f26" fmla="*/ 755097 f20 1"/>
                <a:gd name="f27" fmla="*/ 0 f19 1"/>
                <a:gd name="f28" fmla="*/ 951545 f20 1"/>
                <a:gd name="f29" fmla="*/ 196448 f19 1"/>
                <a:gd name="f30" fmla="*/ 392896 f19 1"/>
                <a:gd name="f31" fmla="*/ 314317 f19 1"/>
                <a:gd name="f32" fmla="+- f21 0 f1"/>
                <a:gd name="f33" fmla="*/ f24 1 951545"/>
                <a:gd name="f34" fmla="*/ f25 1 392896"/>
                <a:gd name="f35" fmla="*/ f26 1 951545"/>
                <a:gd name="f36" fmla="*/ f27 1 392896"/>
                <a:gd name="f37" fmla="*/ f28 1 951545"/>
                <a:gd name="f38" fmla="*/ f29 1 392896"/>
                <a:gd name="f39" fmla="*/ f30 1 392896"/>
                <a:gd name="f40" fmla="*/ f31 1 392896"/>
                <a:gd name="f41" fmla="*/ f15 1 f22"/>
                <a:gd name="f42" fmla="*/ f16 1 f22"/>
                <a:gd name="f43" fmla="*/ f15 1 f23"/>
                <a:gd name="f44" fmla="*/ f17 1 f23"/>
                <a:gd name="f45" fmla="*/ f33 1 f22"/>
                <a:gd name="f46" fmla="*/ f34 1 f23"/>
                <a:gd name="f47" fmla="*/ f35 1 f22"/>
                <a:gd name="f48" fmla="*/ f36 1 f23"/>
                <a:gd name="f49" fmla="*/ f37 1 f22"/>
                <a:gd name="f50" fmla="*/ f38 1 f23"/>
                <a:gd name="f51" fmla="*/ f39 1 f23"/>
                <a:gd name="f52" fmla="*/ f40 1 f23"/>
                <a:gd name="f53" fmla="*/ f41 f13 1"/>
                <a:gd name="f54" fmla="*/ f42 f13 1"/>
                <a:gd name="f55" fmla="*/ f44 f14 1"/>
                <a:gd name="f56" fmla="*/ f43 f14 1"/>
                <a:gd name="f57" fmla="*/ f45 f13 1"/>
                <a:gd name="f58" fmla="*/ f46 f14 1"/>
                <a:gd name="f59" fmla="*/ f47 f13 1"/>
                <a:gd name="f60" fmla="*/ f48 f14 1"/>
                <a:gd name="f61" fmla="*/ f49 f13 1"/>
                <a:gd name="f62" fmla="*/ f50 f14 1"/>
                <a:gd name="f63" fmla="*/ f51 f14 1"/>
                <a:gd name="f64" fmla="*/ f52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57" y="f58"/>
                </a:cxn>
                <a:cxn ang="f32">
                  <a:pos x="f59" y="f58"/>
                </a:cxn>
                <a:cxn ang="f32">
                  <a:pos x="f59" y="f60"/>
                </a:cxn>
                <a:cxn ang="f32">
                  <a:pos x="f61" y="f62"/>
                </a:cxn>
                <a:cxn ang="f32">
                  <a:pos x="f59" y="f63"/>
                </a:cxn>
                <a:cxn ang="f32">
                  <a:pos x="f59" y="f64"/>
                </a:cxn>
                <a:cxn ang="f32">
                  <a:pos x="f57" y="f64"/>
                </a:cxn>
                <a:cxn ang="f32">
                  <a:pos x="f57" y="f58"/>
                </a:cxn>
              </a:cxnLst>
              <a:rect l="f53" t="f56" r="f54" b="f55"/>
              <a:pathLst>
                <a:path w="951545" h="392896">
                  <a:moveTo>
                    <a:pt x="f5" y="f8"/>
                  </a:moveTo>
                  <a:lnTo>
                    <a:pt x="f9" y="f8"/>
                  </a:lnTo>
                  <a:lnTo>
                    <a:pt x="f9" y="f5"/>
                  </a:lnTo>
                  <a:lnTo>
                    <a:pt x="f6" y="f10"/>
                  </a:lnTo>
                  <a:lnTo>
                    <a:pt x="f9" y="f7"/>
                  </a:lnTo>
                  <a:lnTo>
                    <a:pt x="f9" y="f11"/>
                  </a:lnTo>
                  <a:lnTo>
                    <a:pt x="f5" y="f11"/>
                  </a:lnTo>
                  <a:lnTo>
                    <a:pt x="f5" y="f8"/>
                  </a:lnTo>
                  <a:close/>
                </a:path>
              </a:pathLst>
            </a:cu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78583" rIns="117866" bIns="78574" anchor="ctr" anchorCtr="1"/>
            <a:lstStyle/>
            <a:p>
              <a:pPr algn="ctr" defTabSz="645131" fontAlgn="auto">
                <a:lnSpc>
                  <a:spcPct val="90000"/>
                </a:lnSpc>
                <a:spcBef>
                  <a:spcPts val="0"/>
                </a:spcBef>
                <a:spcAft>
                  <a:spcPts val="63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500" kern="0" dirty="0">
                <a:solidFill>
                  <a:srgbClr val="FFFFFF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674089" y="4200177"/>
              <a:ext cx="3492404" cy="8731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92409"/>
                <a:gd name="f7" fmla="val 873102"/>
                <a:gd name="f8" fmla="val 87310"/>
                <a:gd name="f9" fmla="val 64154"/>
                <a:gd name="f10" fmla="val 9199"/>
                <a:gd name="f11" fmla="val 41946"/>
                <a:gd name="f12" fmla="val 25573"/>
                <a:gd name="f13" fmla="val 41947"/>
                <a:gd name="f14" fmla="val 1"/>
                <a:gd name="f15" fmla="val 87311"/>
                <a:gd name="f16" fmla="val 3405099"/>
                <a:gd name="f17" fmla="val 3428255"/>
                <a:gd name="f18" fmla="val 3450463"/>
                <a:gd name="f19" fmla="val 3466836"/>
                <a:gd name="f20" fmla="val 3483210"/>
                <a:gd name="f21" fmla="val 3492408"/>
                <a:gd name="f22" fmla="val 320138"/>
                <a:gd name="f23" fmla="val 552965"/>
                <a:gd name="f24" fmla="val 785792"/>
                <a:gd name="f25" fmla="val 808948"/>
                <a:gd name="f26" fmla="val 831156"/>
                <a:gd name="f27" fmla="val 847530"/>
                <a:gd name="f28" fmla="val 3450462"/>
                <a:gd name="f29" fmla="val 863904"/>
                <a:gd name="f30" fmla="val 873103"/>
                <a:gd name="f31" fmla="val 3405098"/>
                <a:gd name="f32" fmla="val 863903"/>
                <a:gd name="f33" fmla="val 847529"/>
                <a:gd name="f34" fmla="val 831155"/>
                <a:gd name="f35" fmla="val 785791"/>
                <a:gd name="f36" fmla="val 552964"/>
                <a:gd name="f37" fmla="val 320137"/>
                <a:gd name="f38" fmla="+- 0 0 -90"/>
                <a:gd name="f39" fmla="*/ f3 1 3492409"/>
                <a:gd name="f40" fmla="*/ f4 1 873102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3492409"/>
                <a:gd name="f49" fmla="*/ f45 1 873102"/>
                <a:gd name="f50" fmla="*/ 0 f46 1"/>
                <a:gd name="f51" fmla="*/ 87310 f45 1"/>
                <a:gd name="f52" fmla="*/ 25573 f46 1"/>
                <a:gd name="f53" fmla="*/ 25573 f45 1"/>
                <a:gd name="f54" fmla="*/ 87311 f46 1"/>
                <a:gd name="f55" fmla="*/ 1 f45 1"/>
                <a:gd name="f56" fmla="*/ 3405099 f46 1"/>
                <a:gd name="f57" fmla="*/ 0 f45 1"/>
                <a:gd name="f58" fmla="*/ 3466836 f46 1"/>
                <a:gd name="f59" fmla="*/ 3492408 f46 1"/>
                <a:gd name="f60" fmla="*/ 87311 f45 1"/>
                <a:gd name="f61" fmla="*/ 3492409 f46 1"/>
                <a:gd name="f62" fmla="*/ 785792 f45 1"/>
                <a:gd name="f63" fmla="*/ 847530 f45 1"/>
                <a:gd name="f64" fmla="*/ 3405098 f46 1"/>
                <a:gd name="f65" fmla="*/ 873102 f45 1"/>
                <a:gd name="f66" fmla="*/ 87310 f46 1"/>
                <a:gd name="f67" fmla="*/ 847529 f45 1"/>
                <a:gd name="f68" fmla="*/ 1 f46 1"/>
                <a:gd name="f69" fmla="*/ 785791 f45 1"/>
                <a:gd name="f70" fmla="+- f47 0 f1"/>
                <a:gd name="f71" fmla="*/ f50 1 3492409"/>
                <a:gd name="f72" fmla="*/ f51 1 873102"/>
                <a:gd name="f73" fmla="*/ f52 1 3492409"/>
                <a:gd name="f74" fmla="*/ f53 1 873102"/>
                <a:gd name="f75" fmla="*/ f54 1 3492409"/>
                <a:gd name="f76" fmla="*/ f55 1 873102"/>
                <a:gd name="f77" fmla="*/ f56 1 3492409"/>
                <a:gd name="f78" fmla="*/ f57 1 873102"/>
                <a:gd name="f79" fmla="*/ f58 1 3492409"/>
                <a:gd name="f80" fmla="*/ f59 1 3492409"/>
                <a:gd name="f81" fmla="*/ f60 1 873102"/>
                <a:gd name="f82" fmla="*/ f61 1 3492409"/>
                <a:gd name="f83" fmla="*/ f62 1 873102"/>
                <a:gd name="f84" fmla="*/ f63 1 873102"/>
                <a:gd name="f85" fmla="*/ f64 1 3492409"/>
                <a:gd name="f86" fmla="*/ f65 1 873102"/>
                <a:gd name="f87" fmla="*/ f66 1 3492409"/>
                <a:gd name="f88" fmla="*/ f67 1 873102"/>
                <a:gd name="f89" fmla="*/ f68 1 3492409"/>
                <a:gd name="f90" fmla="*/ f69 1 873102"/>
                <a:gd name="f91" fmla="*/ f41 1 f48"/>
                <a:gd name="f92" fmla="*/ f42 1 f48"/>
                <a:gd name="f93" fmla="*/ f41 1 f49"/>
                <a:gd name="f94" fmla="*/ f43 1 f49"/>
                <a:gd name="f95" fmla="*/ f71 1 f48"/>
                <a:gd name="f96" fmla="*/ f72 1 f49"/>
                <a:gd name="f97" fmla="*/ f73 1 f48"/>
                <a:gd name="f98" fmla="*/ f74 1 f49"/>
                <a:gd name="f99" fmla="*/ f75 1 f48"/>
                <a:gd name="f100" fmla="*/ f76 1 f49"/>
                <a:gd name="f101" fmla="*/ f77 1 f48"/>
                <a:gd name="f102" fmla="*/ f78 1 f49"/>
                <a:gd name="f103" fmla="*/ f79 1 f48"/>
                <a:gd name="f104" fmla="*/ f80 1 f48"/>
                <a:gd name="f105" fmla="*/ f81 1 f49"/>
                <a:gd name="f106" fmla="*/ f82 1 f48"/>
                <a:gd name="f107" fmla="*/ f83 1 f49"/>
                <a:gd name="f108" fmla="*/ f84 1 f49"/>
                <a:gd name="f109" fmla="*/ f85 1 f48"/>
                <a:gd name="f110" fmla="*/ f86 1 f49"/>
                <a:gd name="f111" fmla="*/ f87 1 f48"/>
                <a:gd name="f112" fmla="*/ f88 1 f49"/>
                <a:gd name="f113" fmla="*/ f89 1 f48"/>
                <a:gd name="f114" fmla="*/ f90 1 f49"/>
                <a:gd name="f115" fmla="*/ f91 f39 1"/>
                <a:gd name="f116" fmla="*/ f92 f39 1"/>
                <a:gd name="f117" fmla="*/ f94 f40 1"/>
                <a:gd name="f118" fmla="*/ f93 f40 1"/>
                <a:gd name="f119" fmla="*/ f95 f39 1"/>
                <a:gd name="f120" fmla="*/ f96 f40 1"/>
                <a:gd name="f121" fmla="*/ f97 f39 1"/>
                <a:gd name="f122" fmla="*/ f98 f40 1"/>
                <a:gd name="f123" fmla="*/ f99 f39 1"/>
                <a:gd name="f124" fmla="*/ f100 f40 1"/>
                <a:gd name="f125" fmla="*/ f101 f39 1"/>
                <a:gd name="f126" fmla="*/ f102 f40 1"/>
                <a:gd name="f127" fmla="*/ f103 f39 1"/>
                <a:gd name="f128" fmla="*/ f104 f39 1"/>
                <a:gd name="f129" fmla="*/ f105 f40 1"/>
                <a:gd name="f130" fmla="*/ f106 f39 1"/>
                <a:gd name="f131" fmla="*/ f107 f40 1"/>
                <a:gd name="f132" fmla="*/ f108 f40 1"/>
                <a:gd name="f133" fmla="*/ f109 f39 1"/>
                <a:gd name="f134" fmla="*/ f110 f40 1"/>
                <a:gd name="f135" fmla="*/ f111 f39 1"/>
                <a:gd name="f136" fmla="*/ f112 f40 1"/>
                <a:gd name="f137" fmla="*/ f113 f39 1"/>
                <a:gd name="f138" fmla="*/ f114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19" y="f120"/>
                </a:cxn>
                <a:cxn ang="f70">
                  <a:pos x="f121" y="f122"/>
                </a:cxn>
                <a:cxn ang="f70">
                  <a:pos x="f123" y="f124"/>
                </a:cxn>
                <a:cxn ang="f70">
                  <a:pos x="f125" y="f126"/>
                </a:cxn>
                <a:cxn ang="f70">
                  <a:pos x="f127" y="f122"/>
                </a:cxn>
                <a:cxn ang="f70">
                  <a:pos x="f128" y="f129"/>
                </a:cxn>
                <a:cxn ang="f70">
                  <a:pos x="f130" y="f131"/>
                </a:cxn>
                <a:cxn ang="f70">
                  <a:pos x="f127" y="f132"/>
                </a:cxn>
                <a:cxn ang="f70">
                  <a:pos x="f133" y="f134"/>
                </a:cxn>
                <a:cxn ang="f70">
                  <a:pos x="f135" y="f134"/>
                </a:cxn>
                <a:cxn ang="f70">
                  <a:pos x="f121" y="f136"/>
                </a:cxn>
                <a:cxn ang="f70">
                  <a:pos x="f137" y="f138"/>
                </a:cxn>
                <a:cxn ang="f70">
                  <a:pos x="f119" y="f120"/>
                </a:cxn>
              </a:cxnLst>
              <a:rect l="f115" t="f118" r="f116" b="f117"/>
              <a:pathLst>
                <a:path w="3492409" h="873102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14"/>
                    <a:pt x="f15" y="f14"/>
                  </a:cubicBezTo>
                  <a:lnTo>
                    <a:pt x="f16" y="f5"/>
                  </a:lnTo>
                  <a:cubicBezTo>
                    <a:pt x="f17" y="f5"/>
                    <a:pt x="f18" y="f10"/>
                    <a:pt x="f19" y="f12"/>
                  </a:cubicBezTo>
                  <a:cubicBezTo>
                    <a:pt x="f20" y="f13"/>
                    <a:pt x="f21" y="f9"/>
                    <a:pt x="f21" y="f15"/>
                  </a:cubicBezTo>
                  <a:cubicBezTo>
                    <a:pt x="f21" y="f22"/>
                    <a:pt x="f6" y="f23"/>
                    <a:pt x="f6" y="f24"/>
                  </a:cubicBezTo>
                  <a:cubicBezTo>
                    <a:pt x="f6" y="f25"/>
                    <a:pt x="f20" y="f26"/>
                    <a:pt x="f19" y="f27"/>
                  </a:cubicBezTo>
                  <a:cubicBezTo>
                    <a:pt x="f28" y="f29"/>
                    <a:pt x="f17" y="f30"/>
                    <a:pt x="f31" y="f7"/>
                  </a:cubicBezTo>
                  <a:lnTo>
                    <a:pt x="f8" y="f7"/>
                  </a:lnTo>
                  <a:cubicBezTo>
                    <a:pt x="f9" y="f7"/>
                    <a:pt x="f11" y="f32"/>
                    <a:pt x="f12" y="f33"/>
                  </a:cubicBezTo>
                  <a:cubicBezTo>
                    <a:pt x="f10" y="f34"/>
                    <a:pt x="f14" y="f25"/>
                    <a:pt x="f14" y="f35"/>
                  </a:cubicBezTo>
                  <a:cubicBezTo>
                    <a:pt x="f14" y="f36"/>
                    <a:pt x="f5" y="f37"/>
                    <a:pt x="f5" y="f8"/>
                  </a:cubicBez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17015" tIns="117015" rIns="117015" bIns="117015" anchor="ctr" anchorCtr="1"/>
            <a:lstStyle/>
            <a:p>
              <a:pPr algn="ctr" defTabSz="967697" fontAlgn="auto">
                <a:lnSpc>
                  <a:spcPct val="90000"/>
                </a:lnSpc>
                <a:spcBef>
                  <a:spcPts val="0"/>
                </a:spcBef>
                <a:spcAft>
                  <a:spcPts val="907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200" b="1" kern="0" dirty="0">
                  <a:solidFill>
                    <a:srgbClr val="FFFFFF"/>
                  </a:solidFill>
                </a:rPr>
                <a:t>Biomolecular Computing</a:t>
              </a:r>
            </a:p>
          </p:txBody>
        </p:sp>
        <p:sp>
          <p:nvSpPr>
            <p:cNvPr id="11" name="Freeform 10"/>
            <p:cNvSpPr/>
            <p:nvPr/>
          </p:nvSpPr>
          <p:spPr>
            <a:xfrm rot="20916901">
              <a:off x="4559857" y="4919024"/>
              <a:ext cx="965917" cy="3928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65913"/>
                <a:gd name="f7" fmla="val 392896"/>
                <a:gd name="f8" fmla="val 314316"/>
                <a:gd name="f9" fmla="val 196448"/>
                <a:gd name="f10" fmla="val 392895"/>
                <a:gd name="f11" fmla="val 1"/>
                <a:gd name="f12" fmla="val 78580"/>
                <a:gd name="f13" fmla="+- 0 0 -90"/>
                <a:gd name="f14" fmla="*/ f3 1 965913"/>
                <a:gd name="f15" fmla="*/ f4 1 392896"/>
                <a:gd name="f16" fmla="val f5"/>
                <a:gd name="f17" fmla="val f6"/>
                <a:gd name="f18" fmla="val f7"/>
                <a:gd name="f19" fmla="*/ f13 f0 1"/>
                <a:gd name="f20" fmla="+- f18 0 f16"/>
                <a:gd name="f21" fmla="+- f17 0 f16"/>
                <a:gd name="f22" fmla="*/ f19 1 f2"/>
                <a:gd name="f23" fmla="*/ f21 1 965913"/>
                <a:gd name="f24" fmla="*/ f20 1 392896"/>
                <a:gd name="f25" fmla="*/ 0 f21 1"/>
                <a:gd name="f26" fmla="*/ 78579 f20 1"/>
                <a:gd name="f27" fmla="*/ 769465 f21 1"/>
                <a:gd name="f28" fmla="*/ 0 f20 1"/>
                <a:gd name="f29" fmla="*/ 965913 f21 1"/>
                <a:gd name="f30" fmla="*/ 196448 f20 1"/>
                <a:gd name="f31" fmla="*/ 392896 f20 1"/>
                <a:gd name="f32" fmla="*/ 314317 f20 1"/>
                <a:gd name="f33" fmla="+- f22 0 f1"/>
                <a:gd name="f34" fmla="*/ f25 1 965913"/>
                <a:gd name="f35" fmla="*/ f26 1 392896"/>
                <a:gd name="f36" fmla="*/ f27 1 965913"/>
                <a:gd name="f37" fmla="*/ f28 1 392896"/>
                <a:gd name="f38" fmla="*/ f29 1 965913"/>
                <a:gd name="f39" fmla="*/ f30 1 392896"/>
                <a:gd name="f40" fmla="*/ f31 1 392896"/>
                <a:gd name="f41" fmla="*/ f32 1 392896"/>
                <a:gd name="f42" fmla="*/ f16 1 f23"/>
                <a:gd name="f43" fmla="*/ f17 1 f23"/>
                <a:gd name="f44" fmla="*/ f16 1 f24"/>
                <a:gd name="f45" fmla="*/ f18 1 f24"/>
                <a:gd name="f46" fmla="*/ f34 1 f23"/>
                <a:gd name="f47" fmla="*/ f35 1 f24"/>
                <a:gd name="f48" fmla="*/ f36 1 f23"/>
                <a:gd name="f49" fmla="*/ f37 1 f24"/>
                <a:gd name="f50" fmla="*/ f38 1 f23"/>
                <a:gd name="f51" fmla="*/ f39 1 f24"/>
                <a:gd name="f52" fmla="*/ f40 1 f24"/>
                <a:gd name="f53" fmla="*/ f41 1 f24"/>
                <a:gd name="f54" fmla="*/ f42 f14 1"/>
                <a:gd name="f55" fmla="*/ f43 f14 1"/>
                <a:gd name="f56" fmla="*/ f45 f15 1"/>
                <a:gd name="f57" fmla="*/ f44 f15 1"/>
                <a:gd name="f58" fmla="*/ f46 f14 1"/>
                <a:gd name="f59" fmla="*/ f47 f15 1"/>
                <a:gd name="f60" fmla="*/ f48 f14 1"/>
                <a:gd name="f61" fmla="*/ f49 f15 1"/>
                <a:gd name="f62" fmla="*/ f50 f14 1"/>
                <a:gd name="f63" fmla="*/ f51 f15 1"/>
                <a:gd name="f64" fmla="*/ f52 f15 1"/>
                <a:gd name="f65" fmla="*/ f53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8" y="f59"/>
                </a:cxn>
                <a:cxn ang="f33">
                  <a:pos x="f60" y="f59"/>
                </a:cxn>
                <a:cxn ang="f33">
                  <a:pos x="f60" y="f61"/>
                </a:cxn>
                <a:cxn ang="f33">
                  <a:pos x="f62" y="f63"/>
                </a:cxn>
                <a:cxn ang="f33">
                  <a:pos x="f60" y="f64"/>
                </a:cxn>
                <a:cxn ang="f33">
                  <a:pos x="f60" y="f65"/>
                </a:cxn>
                <a:cxn ang="f33">
                  <a:pos x="f58" y="f65"/>
                </a:cxn>
                <a:cxn ang="f33">
                  <a:pos x="f58" y="f59"/>
                </a:cxn>
              </a:cxnLst>
              <a:rect l="f54" t="f57" r="f55" b="f56"/>
              <a:pathLst>
                <a:path w="965913" h="392896">
                  <a:moveTo>
                    <a:pt x="f6" y="f8"/>
                  </a:moveTo>
                  <a:lnTo>
                    <a:pt x="f9" y="f8"/>
                  </a:lnTo>
                  <a:lnTo>
                    <a:pt x="f9" y="f10"/>
                  </a:lnTo>
                  <a:lnTo>
                    <a:pt x="f5" y="f9"/>
                  </a:lnTo>
                  <a:lnTo>
                    <a:pt x="f9" y="f11"/>
                  </a:lnTo>
                  <a:lnTo>
                    <a:pt x="f9" y="f12"/>
                  </a:lnTo>
                  <a:lnTo>
                    <a:pt x="f6" y="f12"/>
                  </a:lnTo>
                  <a:lnTo>
                    <a:pt x="f6" y="f8"/>
                  </a:lnTo>
                  <a:close/>
                </a:path>
              </a:pathLst>
            </a:cu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17866" tIns="78583" rIns="0" bIns="78583" anchor="ctr" anchorCtr="1"/>
            <a:lstStyle/>
            <a:p>
              <a:pPr algn="ctr" defTabSz="645131" fontAlgn="auto">
                <a:lnSpc>
                  <a:spcPct val="90000"/>
                </a:lnSpc>
                <a:spcBef>
                  <a:spcPts val="0"/>
                </a:spcBef>
                <a:spcAft>
                  <a:spcPts val="63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500" kern="0" dirty="0">
                <a:solidFill>
                  <a:srgbClr val="FFFFFF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919136" y="5157673"/>
              <a:ext cx="3492404" cy="87310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92409"/>
                <a:gd name="f7" fmla="val 873102"/>
                <a:gd name="f8" fmla="val 87310"/>
                <a:gd name="f9" fmla="val 64154"/>
                <a:gd name="f10" fmla="val 9199"/>
                <a:gd name="f11" fmla="val 41946"/>
                <a:gd name="f12" fmla="val 25573"/>
                <a:gd name="f13" fmla="val 41947"/>
                <a:gd name="f14" fmla="val 1"/>
                <a:gd name="f15" fmla="val 87311"/>
                <a:gd name="f16" fmla="val 3405099"/>
                <a:gd name="f17" fmla="val 3428255"/>
                <a:gd name="f18" fmla="val 3450463"/>
                <a:gd name="f19" fmla="val 3466836"/>
                <a:gd name="f20" fmla="val 3483210"/>
                <a:gd name="f21" fmla="val 3492408"/>
                <a:gd name="f22" fmla="val 320138"/>
                <a:gd name="f23" fmla="val 552965"/>
                <a:gd name="f24" fmla="val 785792"/>
                <a:gd name="f25" fmla="val 808948"/>
                <a:gd name="f26" fmla="val 831156"/>
                <a:gd name="f27" fmla="val 847530"/>
                <a:gd name="f28" fmla="val 3450462"/>
                <a:gd name="f29" fmla="val 863904"/>
                <a:gd name="f30" fmla="val 873103"/>
                <a:gd name="f31" fmla="val 3405098"/>
                <a:gd name="f32" fmla="val 863903"/>
                <a:gd name="f33" fmla="val 847529"/>
                <a:gd name="f34" fmla="val 831155"/>
                <a:gd name="f35" fmla="val 785791"/>
                <a:gd name="f36" fmla="val 552964"/>
                <a:gd name="f37" fmla="val 320137"/>
                <a:gd name="f38" fmla="+- 0 0 -90"/>
                <a:gd name="f39" fmla="*/ f3 1 3492409"/>
                <a:gd name="f40" fmla="*/ f4 1 873102"/>
                <a:gd name="f41" fmla="val f5"/>
                <a:gd name="f42" fmla="val f6"/>
                <a:gd name="f43" fmla="val f7"/>
                <a:gd name="f44" fmla="*/ f38 f0 1"/>
                <a:gd name="f45" fmla="+- f43 0 f41"/>
                <a:gd name="f46" fmla="+- f42 0 f41"/>
                <a:gd name="f47" fmla="*/ f44 1 f2"/>
                <a:gd name="f48" fmla="*/ f46 1 3492409"/>
                <a:gd name="f49" fmla="*/ f45 1 873102"/>
                <a:gd name="f50" fmla="*/ 0 f46 1"/>
                <a:gd name="f51" fmla="*/ 87310 f45 1"/>
                <a:gd name="f52" fmla="*/ 25573 f46 1"/>
                <a:gd name="f53" fmla="*/ 25573 f45 1"/>
                <a:gd name="f54" fmla="*/ 87311 f46 1"/>
                <a:gd name="f55" fmla="*/ 1 f45 1"/>
                <a:gd name="f56" fmla="*/ 3405099 f46 1"/>
                <a:gd name="f57" fmla="*/ 0 f45 1"/>
                <a:gd name="f58" fmla="*/ 3466836 f46 1"/>
                <a:gd name="f59" fmla="*/ 3492408 f46 1"/>
                <a:gd name="f60" fmla="*/ 87311 f45 1"/>
                <a:gd name="f61" fmla="*/ 3492409 f46 1"/>
                <a:gd name="f62" fmla="*/ 785792 f45 1"/>
                <a:gd name="f63" fmla="*/ 847530 f45 1"/>
                <a:gd name="f64" fmla="*/ 3405098 f46 1"/>
                <a:gd name="f65" fmla="*/ 873102 f45 1"/>
                <a:gd name="f66" fmla="*/ 87310 f46 1"/>
                <a:gd name="f67" fmla="*/ 847529 f45 1"/>
                <a:gd name="f68" fmla="*/ 1 f46 1"/>
                <a:gd name="f69" fmla="*/ 785791 f45 1"/>
                <a:gd name="f70" fmla="+- f47 0 f1"/>
                <a:gd name="f71" fmla="*/ f50 1 3492409"/>
                <a:gd name="f72" fmla="*/ f51 1 873102"/>
                <a:gd name="f73" fmla="*/ f52 1 3492409"/>
                <a:gd name="f74" fmla="*/ f53 1 873102"/>
                <a:gd name="f75" fmla="*/ f54 1 3492409"/>
                <a:gd name="f76" fmla="*/ f55 1 873102"/>
                <a:gd name="f77" fmla="*/ f56 1 3492409"/>
                <a:gd name="f78" fmla="*/ f57 1 873102"/>
                <a:gd name="f79" fmla="*/ f58 1 3492409"/>
                <a:gd name="f80" fmla="*/ f59 1 3492409"/>
                <a:gd name="f81" fmla="*/ f60 1 873102"/>
                <a:gd name="f82" fmla="*/ f61 1 3492409"/>
                <a:gd name="f83" fmla="*/ f62 1 873102"/>
                <a:gd name="f84" fmla="*/ f63 1 873102"/>
                <a:gd name="f85" fmla="*/ f64 1 3492409"/>
                <a:gd name="f86" fmla="*/ f65 1 873102"/>
                <a:gd name="f87" fmla="*/ f66 1 3492409"/>
                <a:gd name="f88" fmla="*/ f67 1 873102"/>
                <a:gd name="f89" fmla="*/ f68 1 3492409"/>
                <a:gd name="f90" fmla="*/ f69 1 873102"/>
                <a:gd name="f91" fmla="*/ f41 1 f48"/>
                <a:gd name="f92" fmla="*/ f42 1 f48"/>
                <a:gd name="f93" fmla="*/ f41 1 f49"/>
                <a:gd name="f94" fmla="*/ f43 1 f49"/>
                <a:gd name="f95" fmla="*/ f71 1 f48"/>
                <a:gd name="f96" fmla="*/ f72 1 f49"/>
                <a:gd name="f97" fmla="*/ f73 1 f48"/>
                <a:gd name="f98" fmla="*/ f74 1 f49"/>
                <a:gd name="f99" fmla="*/ f75 1 f48"/>
                <a:gd name="f100" fmla="*/ f76 1 f49"/>
                <a:gd name="f101" fmla="*/ f77 1 f48"/>
                <a:gd name="f102" fmla="*/ f78 1 f49"/>
                <a:gd name="f103" fmla="*/ f79 1 f48"/>
                <a:gd name="f104" fmla="*/ f80 1 f48"/>
                <a:gd name="f105" fmla="*/ f81 1 f49"/>
                <a:gd name="f106" fmla="*/ f82 1 f48"/>
                <a:gd name="f107" fmla="*/ f83 1 f49"/>
                <a:gd name="f108" fmla="*/ f84 1 f49"/>
                <a:gd name="f109" fmla="*/ f85 1 f48"/>
                <a:gd name="f110" fmla="*/ f86 1 f49"/>
                <a:gd name="f111" fmla="*/ f87 1 f48"/>
                <a:gd name="f112" fmla="*/ f88 1 f49"/>
                <a:gd name="f113" fmla="*/ f89 1 f48"/>
                <a:gd name="f114" fmla="*/ f90 1 f49"/>
                <a:gd name="f115" fmla="*/ f91 f39 1"/>
                <a:gd name="f116" fmla="*/ f92 f39 1"/>
                <a:gd name="f117" fmla="*/ f94 f40 1"/>
                <a:gd name="f118" fmla="*/ f93 f40 1"/>
                <a:gd name="f119" fmla="*/ f95 f39 1"/>
                <a:gd name="f120" fmla="*/ f96 f40 1"/>
                <a:gd name="f121" fmla="*/ f97 f39 1"/>
                <a:gd name="f122" fmla="*/ f98 f40 1"/>
                <a:gd name="f123" fmla="*/ f99 f39 1"/>
                <a:gd name="f124" fmla="*/ f100 f40 1"/>
                <a:gd name="f125" fmla="*/ f101 f39 1"/>
                <a:gd name="f126" fmla="*/ f102 f40 1"/>
                <a:gd name="f127" fmla="*/ f103 f39 1"/>
                <a:gd name="f128" fmla="*/ f104 f39 1"/>
                <a:gd name="f129" fmla="*/ f105 f40 1"/>
                <a:gd name="f130" fmla="*/ f106 f39 1"/>
                <a:gd name="f131" fmla="*/ f107 f40 1"/>
                <a:gd name="f132" fmla="*/ f108 f40 1"/>
                <a:gd name="f133" fmla="*/ f109 f39 1"/>
                <a:gd name="f134" fmla="*/ f110 f40 1"/>
                <a:gd name="f135" fmla="*/ f111 f39 1"/>
                <a:gd name="f136" fmla="*/ f112 f40 1"/>
                <a:gd name="f137" fmla="*/ f113 f39 1"/>
                <a:gd name="f138" fmla="*/ f114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0">
                  <a:pos x="f119" y="f120"/>
                </a:cxn>
                <a:cxn ang="f70">
                  <a:pos x="f121" y="f122"/>
                </a:cxn>
                <a:cxn ang="f70">
                  <a:pos x="f123" y="f124"/>
                </a:cxn>
                <a:cxn ang="f70">
                  <a:pos x="f125" y="f126"/>
                </a:cxn>
                <a:cxn ang="f70">
                  <a:pos x="f127" y="f122"/>
                </a:cxn>
                <a:cxn ang="f70">
                  <a:pos x="f128" y="f129"/>
                </a:cxn>
                <a:cxn ang="f70">
                  <a:pos x="f130" y="f131"/>
                </a:cxn>
                <a:cxn ang="f70">
                  <a:pos x="f127" y="f132"/>
                </a:cxn>
                <a:cxn ang="f70">
                  <a:pos x="f133" y="f134"/>
                </a:cxn>
                <a:cxn ang="f70">
                  <a:pos x="f135" y="f134"/>
                </a:cxn>
                <a:cxn ang="f70">
                  <a:pos x="f121" y="f136"/>
                </a:cxn>
                <a:cxn ang="f70">
                  <a:pos x="f137" y="f138"/>
                </a:cxn>
                <a:cxn ang="f70">
                  <a:pos x="f119" y="f120"/>
                </a:cxn>
              </a:cxnLst>
              <a:rect l="f115" t="f118" r="f116" b="f117"/>
              <a:pathLst>
                <a:path w="3492409" h="873102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14"/>
                    <a:pt x="f15" y="f14"/>
                  </a:cubicBezTo>
                  <a:lnTo>
                    <a:pt x="f16" y="f5"/>
                  </a:lnTo>
                  <a:cubicBezTo>
                    <a:pt x="f17" y="f5"/>
                    <a:pt x="f18" y="f10"/>
                    <a:pt x="f19" y="f12"/>
                  </a:cubicBezTo>
                  <a:cubicBezTo>
                    <a:pt x="f20" y="f13"/>
                    <a:pt x="f21" y="f9"/>
                    <a:pt x="f21" y="f15"/>
                  </a:cubicBezTo>
                  <a:cubicBezTo>
                    <a:pt x="f21" y="f22"/>
                    <a:pt x="f6" y="f23"/>
                    <a:pt x="f6" y="f24"/>
                  </a:cubicBezTo>
                  <a:cubicBezTo>
                    <a:pt x="f6" y="f25"/>
                    <a:pt x="f20" y="f26"/>
                    <a:pt x="f19" y="f27"/>
                  </a:cubicBezTo>
                  <a:cubicBezTo>
                    <a:pt x="f28" y="f29"/>
                    <a:pt x="f17" y="f30"/>
                    <a:pt x="f31" y="f7"/>
                  </a:cubicBezTo>
                  <a:lnTo>
                    <a:pt x="f8" y="f7"/>
                  </a:lnTo>
                  <a:cubicBezTo>
                    <a:pt x="f9" y="f7"/>
                    <a:pt x="f11" y="f32"/>
                    <a:pt x="f12" y="f33"/>
                  </a:cubicBezTo>
                  <a:cubicBezTo>
                    <a:pt x="f10" y="f34"/>
                    <a:pt x="f14" y="f25"/>
                    <a:pt x="f14" y="f35"/>
                  </a:cubicBezTo>
                  <a:cubicBezTo>
                    <a:pt x="f14" y="f36"/>
                    <a:pt x="f5" y="f37"/>
                    <a:pt x="f5" y="f8"/>
                  </a:cubicBez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lIns="132249" tIns="132249" rIns="132249" bIns="132249" anchor="ctr" anchorCtr="1"/>
            <a:lstStyle/>
            <a:p>
              <a:pPr algn="ctr" defTabSz="1128975" fontAlgn="auto">
                <a:lnSpc>
                  <a:spcPct val="90000"/>
                </a:lnSpc>
                <a:spcBef>
                  <a:spcPts val="0"/>
                </a:spcBef>
                <a:spcAft>
                  <a:spcPts val="1089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500" b="1" kern="0" dirty="0">
                  <a:solidFill>
                    <a:srgbClr val="FFFFFF"/>
                  </a:solidFill>
                </a:rPr>
                <a:t>Enzymatic Computing</a:t>
              </a:r>
            </a:p>
          </p:txBody>
        </p:sp>
      </p:grpSp>
      <p:sp>
        <p:nvSpPr>
          <p:cNvPr id="13" name="Rectangle 6"/>
          <p:cNvSpPr/>
          <p:nvPr/>
        </p:nvSpPr>
        <p:spPr>
          <a:xfrm>
            <a:off x="4114800" y="5172075"/>
            <a:ext cx="4343400" cy="11525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82945" tIns="41473" rIns="82945" bIns="41473" anchorCtr="1">
            <a:spAutoFit/>
          </a:bodyPr>
          <a:lstStyle/>
          <a:p>
            <a:pPr algn="ctr" defTabSz="82945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656652" algn="l"/>
                <a:tab pos="1313296" algn="l"/>
                <a:tab pos="1969948" algn="l"/>
                <a:tab pos="2626601" algn="l"/>
                <a:tab pos="3283245" algn="l"/>
                <a:tab pos="3939898" algn="l"/>
                <a:tab pos="4596551" algn="l"/>
                <a:tab pos="5253194" algn="l"/>
                <a:tab pos="5909846" algn="l"/>
                <a:tab pos="65665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1" kern="0" dirty="0">
                <a:solidFill>
                  <a:srgbClr val="006600"/>
                </a:solidFill>
                <a:latin typeface="Verdana" pitchFamily="34"/>
              </a:rPr>
              <a:t>Information Processing based on enzyme-catalyzed biochemical reactions</a:t>
            </a: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685800" y="0"/>
            <a:ext cx="8075613" cy="914400"/>
          </a:xfrm>
          <a:prstGeom prst="rect">
            <a:avLst/>
          </a:prstGeom>
        </p:spPr>
        <p:txBody>
          <a:bodyPr lIns="82945" tIns="41473" rIns="82945" bIns="41473" anchor="ctr">
            <a:normAutofit fontScale="97500"/>
          </a:bodyPr>
          <a:lstStyle/>
          <a:p>
            <a:pPr algn="ctr" eaLnBrk="0" hangingPunct="0">
              <a:defRPr/>
            </a:pPr>
            <a:r>
              <a:rPr lang="en-US" sz="3200" b="1" cap="all" dirty="0" smtClean="0">
                <a:solidFill>
                  <a:srgbClr val="28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ans" pitchFamily="34" charset="0"/>
                <a:ea typeface="DejaVu Sans" pitchFamily="34" charset="0"/>
                <a:cs typeface="DejaVu Sans" pitchFamily="34" charset="0"/>
              </a:rPr>
              <a:t>Unconventional computing</a:t>
            </a:r>
            <a:endParaRPr lang="en-US" sz="3200" b="1" cap="all" dirty="0">
              <a:solidFill>
                <a:srgbClr val="28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ans" pitchFamily="34" charset="0"/>
              <a:ea typeface="DejaVu Sans" pitchFamily="34" charset="0"/>
              <a:cs typeface="DejaVu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 Scheme 3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" y="1981200"/>
            <a:ext cx="4953000" cy="3276600"/>
          </a:xfrm>
          <a:prstGeom prst="rect">
            <a:avLst/>
          </a:prstGeom>
        </p:spPr>
      </p:pic>
      <p:pic>
        <p:nvPicPr>
          <p:cNvPr id="3" name="Picture 2" descr="M Figure 1.t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9200" y="762000"/>
            <a:ext cx="3962400" cy="2057400"/>
          </a:xfrm>
          <a:prstGeom prst="rect">
            <a:avLst/>
          </a:prstGeom>
        </p:spPr>
      </p:pic>
      <p:pic>
        <p:nvPicPr>
          <p:cNvPr id="4" name="Picture 3" descr="M Figure 2.tif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29200" y="3276600"/>
            <a:ext cx="3962400" cy="3248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293804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Power output 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457200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pH changes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472625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Multi-enzyme system logically processing multiple biochemical signals 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762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00"/>
                </a:solidFill>
              </a:rPr>
              <a:t>Biofuel</a:t>
            </a:r>
            <a:r>
              <a:rPr lang="en-GB" b="1" dirty="0">
                <a:solidFill>
                  <a:srgbClr val="FF0000"/>
                </a:solidFill>
              </a:rPr>
              <a:t> cell controlled by enzyme logic network – </a:t>
            </a:r>
            <a:r>
              <a:rPr lang="en-GB" b="1" dirty="0" smtClean="0">
                <a:solidFill>
                  <a:srgbClr val="FF0000"/>
                </a:solidFill>
              </a:rPr>
              <a:t>Approaching </a:t>
            </a:r>
            <a:r>
              <a:rPr lang="en-GB" b="1" dirty="0">
                <a:solidFill>
                  <a:srgbClr val="FF0000"/>
                </a:solidFill>
              </a:rPr>
              <a:t>physiologically regulated </a:t>
            </a:r>
            <a:r>
              <a:rPr lang="en-GB" b="1" dirty="0" smtClean="0">
                <a:solidFill>
                  <a:srgbClr val="FF0000"/>
                </a:solidFill>
              </a:rPr>
              <a:t>devices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6096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T.K. </a:t>
            </a:r>
            <a:r>
              <a:rPr lang="es-ES_tradnl" dirty="0" err="1" smtClean="0"/>
              <a:t>Tam</a:t>
            </a:r>
            <a:r>
              <a:rPr lang="es-ES_tradnl" dirty="0" smtClean="0"/>
              <a:t>, M. Pita, M. </a:t>
            </a:r>
            <a:r>
              <a:rPr lang="es-ES_tradnl" dirty="0" err="1" smtClean="0"/>
              <a:t>Ornatska</a:t>
            </a:r>
            <a:r>
              <a:rPr lang="es-ES_tradnl" dirty="0" smtClean="0"/>
              <a:t>, </a:t>
            </a:r>
            <a:r>
              <a:rPr lang="en-US" dirty="0" smtClean="0"/>
              <a:t>E. </a:t>
            </a:r>
            <a:r>
              <a:rPr lang="en-US" dirty="0" smtClean="0"/>
              <a:t>Katz, </a:t>
            </a:r>
            <a:endParaRPr lang="en-US" i="1" dirty="0" smtClean="0"/>
          </a:p>
          <a:p>
            <a:r>
              <a:rPr lang="en-GB" i="1" dirty="0" err="1" smtClean="0"/>
              <a:t>Bioelectrochemistry</a:t>
            </a:r>
            <a:r>
              <a:rPr lang="en-GB" dirty="0" smtClean="0"/>
              <a:t> </a:t>
            </a:r>
            <a:r>
              <a:rPr lang="en-GB" b="1" dirty="0" smtClean="0"/>
              <a:t>2009</a:t>
            </a:r>
            <a:r>
              <a:rPr lang="en-GB" dirty="0" smtClean="0"/>
              <a:t>,</a:t>
            </a:r>
            <a:r>
              <a:rPr lang="en-GB" i="1" dirty="0" smtClean="0"/>
              <a:t> 76</a:t>
            </a:r>
            <a:r>
              <a:rPr lang="en-GB" dirty="0" smtClean="0"/>
              <a:t>, 4-9</a:t>
            </a:r>
            <a:r>
              <a:rPr lang="en-GB" dirty="0" smtClean="0"/>
              <a:t>.</a:t>
            </a: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239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38200" y="304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Biofuel</a:t>
            </a:r>
            <a:r>
              <a:rPr lang="en-US" sz="2800" b="1" dirty="0" smtClean="0"/>
              <a:t> cell implanted in snail for </a:t>
            </a:r>
            <a:r>
              <a:rPr lang="en-US" sz="2800" b="1" i="1" dirty="0" smtClean="0"/>
              <a:t>in vivo </a:t>
            </a:r>
            <a:r>
              <a:rPr lang="en-US" sz="2800" b="1" dirty="0" smtClean="0"/>
              <a:t>operation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60960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L. </a:t>
            </a:r>
            <a:r>
              <a:rPr lang="en-US" dirty="0" err="1" smtClean="0"/>
              <a:t>Halámková</a:t>
            </a:r>
            <a:r>
              <a:rPr lang="en-US" dirty="0" smtClean="0"/>
              <a:t>, J. </a:t>
            </a:r>
            <a:r>
              <a:rPr lang="en-US" dirty="0" err="1" smtClean="0"/>
              <a:t>Halámek</a:t>
            </a:r>
            <a:r>
              <a:rPr lang="en-US" dirty="0" smtClean="0"/>
              <a:t>,</a:t>
            </a:r>
            <a:r>
              <a:rPr lang="en-US" baseline="30000" dirty="0" smtClean="0"/>
              <a:t> </a:t>
            </a:r>
            <a:r>
              <a:rPr lang="en-US" dirty="0" smtClean="0"/>
              <a:t>V. </a:t>
            </a:r>
            <a:r>
              <a:rPr lang="en-US" dirty="0" err="1" smtClean="0"/>
              <a:t>Bocharova</a:t>
            </a:r>
            <a:r>
              <a:rPr lang="en-US" dirty="0" smtClean="0"/>
              <a:t>, A. </a:t>
            </a:r>
            <a:r>
              <a:rPr lang="en-US" dirty="0" err="1" smtClean="0"/>
              <a:t>Szczupak</a:t>
            </a:r>
            <a:r>
              <a:rPr lang="en-US" dirty="0" smtClean="0"/>
              <a:t>, L. </a:t>
            </a:r>
            <a:r>
              <a:rPr lang="en-US" dirty="0" err="1" smtClean="0"/>
              <a:t>Alfonta</a:t>
            </a:r>
            <a:r>
              <a:rPr lang="en-US" dirty="0" smtClean="0"/>
              <a:t>, E. </a:t>
            </a:r>
            <a:r>
              <a:rPr lang="en-US" dirty="0" smtClean="0"/>
              <a:t>Katz, </a:t>
            </a:r>
            <a:r>
              <a:rPr lang="en-US" i="1" dirty="0" smtClean="0"/>
              <a:t>J</a:t>
            </a:r>
            <a:r>
              <a:rPr lang="en-US" i="1" dirty="0" smtClean="0"/>
              <a:t>. Am. Chem. Soc. </a:t>
            </a:r>
            <a:r>
              <a:rPr lang="en-US" b="1" dirty="0" smtClean="0"/>
              <a:t>2012</a:t>
            </a:r>
            <a:r>
              <a:rPr lang="en-US" dirty="0" smtClean="0"/>
              <a:t>, </a:t>
            </a:r>
            <a:r>
              <a:rPr lang="en-US" i="1" dirty="0" smtClean="0"/>
              <a:t>134</a:t>
            </a:r>
            <a:r>
              <a:rPr lang="en-US" dirty="0" smtClean="0"/>
              <a:t>, 5040-5043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1" y="0"/>
            <a:ext cx="5181599" cy="388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886200"/>
            <a:ext cx="7464425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618" y="22225"/>
            <a:ext cx="2885582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2088" y="157163"/>
            <a:ext cx="6219825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304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Biofuel</a:t>
            </a:r>
            <a:r>
              <a:rPr lang="en-US" sz="2800" b="1" dirty="0" smtClean="0"/>
              <a:t> cell implanted in clam for </a:t>
            </a:r>
            <a:r>
              <a:rPr lang="en-US" sz="2800" b="1" i="1" dirty="0" smtClean="0"/>
              <a:t>in vivo </a:t>
            </a:r>
            <a:r>
              <a:rPr lang="en-US" sz="2800" b="1" dirty="0" smtClean="0"/>
              <a:t>operation</a:t>
            </a:r>
            <a:endParaRPr lang="en-US" sz="28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4400" y="6059269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Szczupak</a:t>
            </a:r>
            <a:r>
              <a:rPr lang="en-US" dirty="0" smtClean="0"/>
              <a:t>, J. </a:t>
            </a:r>
            <a:r>
              <a:rPr lang="en-US" dirty="0" err="1" smtClean="0"/>
              <a:t>Halámek</a:t>
            </a:r>
            <a:r>
              <a:rPr lang="en-US" dirty="0" smtClean="0"/>
              <a:t>,</a:t>
            </a:r>
            <a:r>
              <a:rPr lang="en-US" baseline="30000" dirty="0" smtClean="0"/>
              <a:t> </a:t>
            </a:r>
            <a:r>
              <a:rPr lang="en-US" dirty="0" smtClean="0"/>
              <a:t>L. </a:t>
            </a:r>
            <a:r>
              <a:rPr lang="en-US" dirty="0" err="1" smtClean="0"/>
              <a:t>Halámková</a:t>
            </a:r>
            <a:r>
              <a:rPr lang="en-US" dirty="0" smtClean="0"/>
              <a:t>, V. </a:t>
            </a:r>
            <a:r>
              <a:rPr lang="en-US" dirty="0" err="1" smtClean="0"/>
              <a:t>Bocharova</a:t>
            </a:r>
            <a:r>
              <a:rPr lang="en-US" dirty="0" smtClean="0"/>
              <a:t>, L. </a:t>
            </a:r>
            <a:r>
              <a:rPr lang="en-US" dirty="0" err="1" smtClean="0"/>
              <a:t>Alfonta</a:t>
            </a:r>
            <a:r>
              <a:rPr lang="en-US" dirty="0" smtClean="0"/>
              <a:t>, E. </a:t>
            </a:r>
            <a:r>
              <a:rPr lang="en-US" dirty="0" smtClean="0"/>
              <a:t>Katz, </a:t>
            </a:r>
            <a:endParaRPr lang="en-US" dirty="0" smtClean="0"/>
          </a:p>
          <a:p>
            <a:r>
              <a:rPr lang="en-US" i="1" dirty="0" smtClean="0"/>
              <a:t>Energy </a:t>
            </a:r>
            <a:r>
              <a:rPr lang="en-US" i="1" dirty="0" smtClean="0"/>
              <a:t>&amp; Environmental Science</a:t>
            </a:r>
            <a:r>
              <a:rPr lang="en-US" dirty="0" smtClean="0"/>
              <a:t> </a:t>
            </a:r>
            <a:r>
              <a:rPr lang="en-US" b="1" dirty="0" smtClean="0"/>
              <a:t>2012</a:t>
            </a:r>
            <a:r>
              <a:rPr lang="en-US" dirty="0" smtClean="0"/>
              <a:t>, in press (</a:t>
            </a:r>
            <a:r>
              <a:rPr lang="en-US" b="1" dirty="0" smtClean="0"/>
              <a:t>DOI: </a:t>
            </a:r>
            <a:r>
              <a:rPr lang="en-US" dirty="0" smtClean="0"/>
              <a:t>10.1039/C2EE21626D</a:t>
            </a:r>
            <a:r>
              <a:rPr lang="en-US" dirty="0" smtClean="0"/>
              <a:t>).</a:t>
            </a:r>
            <a:endParaRPr lang="en-US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64865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200" y="327660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610600" cy="52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6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Getting electrical power for activating electronic devices: From the animal research to biomedical applications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543800" cy="565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6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Activation of a digital watch (as a model device) by the implanted </a:t>
            </a:r>
            <a:r>
              <a:rPr lang="en-US" sz="2800" b="1" dirty="0" err="1" smtClean="0">
                <a:solidFill>
                  <a:srgbClr val="FF0000"/>
                </a:solidFill>
              </a:rPr>
              <a:t>biofuel</a:t>
            </a:r>
            <a:r>
              <a:rPr lang="en-US" sz="2800" b="1" dirty="0" smtClean="0">
                <a:solidFill>
                  <a:srgbClr val="FF0000"/>
                </a:solidFill>
              </a:rPr>
              <a:t> cells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543800" cy="565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28600" y="76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Activation of a pacemaker by the implantable </a:t>
            </a:r>
            <a:r>
              <a:rPr lang="en-US" sz="2800" b="1" dirty="0" err="1" smtClean="0">
                <a:solidFill>
                  <a:srgbClr val="FF0000"/>
                </a:solidFill>
              </a:rPr>
              <a:t>biofuel</a:t>
            </a:r>
            <a:r>
              <a:rPr lang="en-US" sz="2800" b="1" dirty="0" smtClean="0">
                <a:solidFill>
                  <a:srgbClr val="FF0000"/>
                </a:solidFill>
              </a:rPr>
              <a:t> cells mimicking human physiology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497915" y="2512324"/>
            <a:ext cx="7924800" cy="4324483"/>
          </a:xfrm>
          <a:prstGeom prst="roundRect">
            <a:avLst/>
          </a:prstGeom>
          <a:solidFill>
            <a:srgbClr val="F9F9F9">
              <a:alpha val="53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116702">
            <a:off x="5685382" y="2436125"/>
            <a:ext cx="1616869" cy="2387093"/>
          </a:xfrm>
          <a:prstGeom prst="rect">
            <a:avLst/>
          </a:prstGeom>
          <a:ln>
            <a:noFill/>
          </a:ln>
          <a:effectLst>
            <a:softEdge rad="1016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973" b="89932" l="19084" r="75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846537">
            <a:off x="3536103" y="3603188"/>
            <a:ext cx="2122610" cy="26491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36"/>
          <p:cNvGrpSpPr/>
          <p:nvPr/>
        </p:nvGrpSpPr>
        <p:grpSpPr>
          <a:xfrm rot="630672">
            <a:off x="4536955" y="4150715"/>
            <a:ext cx="750949" cy="579413"/>
            <a:chOff x="4944954" y="1738986"/>
            <a:chExt cx="632566" cy="513664"/>
          </a:xfrm>
        </p:grpSpPr>
        <p:sp>
          <p:nvSpPr>
            <p:cNvPr id="47" name="Hexagon 46"/>
            <p:cNvSpPr/>
            <p:nvPr/>
          </p:nvSpPr>
          <p:spPr>
            <a:xfrm rot="1412185">
              <a:off x="4944954" y="1738986"/>
              <a:ext cx="270746" cy="266583"/>
            </a:xfrm>
            <a:prstGeom prst="hexagon">
              <a:avLst/>
            </a:prstGeom>
            <a:noFill/>
            <a:ln w="19050">
              <a:solidFill>
                <a:schemeClr val="bg2">
                  <a:lumMod val="25000"/>
                </a:schemeClr>
              </a:solidFill>
            </a:ln>
            <a:effectLst>
              <a:reflection stA="52000" endA="300" dir="5400000" sy="-100000" algn="bl" rotWithShape="0"/>
            </a:effectLst>
            <a:scene3d>
              <a:camera prst="isometricTopUp"/>
              <a:lightRig rig="threePt" dir="t"/>
            </a:scene3d>
            <a:sp3d prstMaterial="dkEdge">
              <a:bevelT prst="angle"/>
              <a:bevelB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exagon 47"/>
            <p:cNvSpPr/>
            <p:nvPr/>
          </p:nvSpPr>
          <p:spPr>
            <a:xfrm rot="1412185">
              <a:off x="5177191" y="1811519"/>
              <a:ext cx="270746" cy="266583"/>
            </a:xfrm>
            <a:prstGeom prst="hexagon">
              <a:avLst/>
            </a:prstGeom>
            <a:noFill/>
            <a:ln w="19050">
              <a:solidFill>
                <a:schemeClr val="bg2">
                  <a:lumMod val="25000"/>
                </a:schemeClr>
              </a:solidFill>
            </a:ln>
            <a:effectLst>
              <a:reflection stA="52000" endA="300" dir="5400000" sy="-100000" algn="bl" rotWithShape="0"/>
            </a:effectLst>
            <a:scene3d>
              <a:camera prst="isometricTopUp"/>
              <a:lightRig rig="threePt" dir="t"/>
            </a:scene3d>
            <a:sp3d prstMaterial="dkEdge">
              <a:bevelT prst="angle"/>
              <a:bevelB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Hexagon 48"/>
            <p:cNvSpPr/>
            <p:nvPr/>
          </p:nvSpPr>
          <p:spPr>
            <a:xfrm rot="1412185">
              <a:off x="5073891" y="1915345"/>
              <a:ext cx="270746" cy="266583"/>
            </a:xfrm>
            <a:prstGeom prst="hexagon">
              <a:avLst/>
            </a:prstGeom>
            <a:noFill/>
            <a:ln w="19050">
              <a:solidFill>
                <a:schemeClr val="bg2">
                  <a:lumMod val="25000"/>
                </a:schemeClr>
              </a:solidFill>
            </a:ln>
            <a:effectLst>
              <a:reflection stA="52000" endA="300" dir="5400000" sy="-100000" algn="bl" rotWithShape="0"/>
            </a:effectLst>
            <a:scene3d>
              <a:camera prst="isometricTopUp"/>
              <a:lightRig rig="threePt" dir="t"/>
            </a:scene3d>
            <a:sp3d prstMaterial="dkEdge">
              <a:bevelT prst="angle"/>
              <a:bevelB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412185">
              <a:off x="5306774" y="1986067"/>
              <a:ext cx="270746" cy="266583"/>
            </a:xfrm>
            <a:prstGeom prst="hexagon">
              <a:avLst/>
            </a:prstGeom>
            <a:noFill/>
            <a:ln w="19050">
              <a:solidFill>
                <a:schemeClr val="bg2">
                  <a:lumMod val="25000"/>
                </a:schemeClr>
              </a:solidFill>
            </a:ln>
            <a:effectLst>
              <a:reflection stA="52000" endA="300" dir="5400000" sy="-100000" algn="bl" rotWithShape="0"/>
            </a:effectLst>
            <a:scene3d>
              <a:camera prst="isometricTopUp"/>
              <a:lightRig rig="threePt" dir="t"/>
            </a:scene3d>
            <a:sp3d prstMaterial="dkEdge">
              <a:bevelT prst="angle"/>
              <a:bevelB prst="angle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 flipV="1">
              <a:off x="5280287" y="1787525"/>
              <a:ext cx="0" cy="116008"/>
            </a:xfrm>
            <a:prstGeom prst="line">
              <a:avLst/>
            </a:prstGeom>
            <a:ln w="12700" cap="rnd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 rot="2397105">
              <a:off x="5002288" y="1870419"/>
              <a:ext cx="114014" cy="100379"/>
            </a:xfrm>
            <a:prstGeom prst="ellips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  <a:scene3d>
              <a:camera prst="isometricTopUp"/>
              <a:lightRig rig="threePt" dir="t"/>
            </a:scene3d>
            <a:sp3d extrusionH="12700">
              <a:extrusionClr>
                <a:schemeClr val="tx1"/>
              </a:extrusion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2397105">
              <a:off x="5232001" y="1942185"/>
              <a:ext cx="114014" cy="100379"/>
            </a:xfrm>
            <a:prstGeom prst="ellips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  <a:scene3d>
              <a:camera prst="isometricTopUp"/>
              <a:lightRig rig="threePt" dir="t"/>
            </a:scene3d>
            <a:sp3d extrusionH="12700">
              <a:extrusionClr>
                <a:schemeClr val="tx1"/>
              </a:extrusion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2397105">
              <a:off x="5124728" y="2057386"/>
              <a:ext cx="114014" cy="100379"/>
            </a:xfrm>
            <a:prstGeom prst="ellips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  <a:scene3d>
              <a:camera prst="isometricTopUp"/>
              <a:lightRig rig="threePt" dir="t"/>
            </a:scene3d>
            <a:sp3d extrusionH="12700">
              <a:extrusionClr>
                <a:schemeClr val="tx1"/>
              </a:extrusion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2397105">
              <a:off x="5365464" y="2117146"/>
              <a:ext cx="114014" cy="100379"/>
            </a:xfrm>
            <a:prstGeom prst="ellips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  <a:scene3d>
              <a:camera prst="isometricTopUp"/>
              <a:lightRig rig="threePt" dir="t"/>
            </a:scene3d>
            <a:sp3d extrusionH="12700">
              <a:extrusionClr>
                <a:schemeClr val="tx1"/>
              </a:extrusion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256390" y="4042592"/>
            <a:ext cx="316280" cy="312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5473537" y="3982100"/>
            <a:ext cx="152653" cy="143615"/>
          </a:xfrm>
          <a:prstGeom prst="line">
            <a:avLst/>
          </a:prstGeom>
          <a:ln w="50800" cmpd="dbl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473537" y="4271525"/>
            <a:ext cx="152653" cy="143615"/>
          </a:xfrm>
          <a:prstGeom prst="line">
            <a:avLst/>
          </a:prstGeom>
          <a:ln w="1905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49864" y="4253237"/>
            <a:ext cx="451391" cy="312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5908878" y="4415140"/>
            <a:ext cx="217672" cy="0"/>
          </a:xfrm>
          <a:prstGeom prst="line">
            <a:avLst/>
          </a:prstGeom>
          <a:ln w="1905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Arc 42"/>
          <p:cNvSpPr/>
          <p:nvPr/>
        </p:nvSpPr>
        <p:spPr>
          <a:xfrm rot="17739432">
            <a:off x="5042032" y="4074328"/>
            <a:ext cx="408851" cy="542270"/>
          </a:xfrm>
          <a:prstGeom prst="arc">
            <a:avLst/>
          </a:prstGeom>
          <a:ln w="19050">
            <a:gradFill>
              <a:gsLst>
                <a:gs pos="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0"/>
            </a:gradFill>
            <a:prstDash val="sysDot"/>
          </a:ln>
          <a:effectLst>
            <a:glow rad="63500">
              <a:schemeClr val="bg1">
                <a:lumMod val="85000"/>
                <a:alpha val="40000"/>
              </a:schemeClr>
            </a:glow>
          </a:effectLst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16971" y="3775651"/>
            <a:ext cx="341018" cy="312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04800" y="3048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Bioelectrocatalytic</a:t>
            </a:r>
            <a:r>
              <a:rPr lang="en-US" sz="2400" b="1" dirty="0" smtClean="0"/>
              <a:t> electrodes operating </a:t>
            </a:r>
            <a:r>
              <a:rPr lang="en-US" sz="2400" b="1" i="1" dirty="0" smtClean="0"/>
              <a:t>in vivo </a:t>
            </a:r>
            <a:r>
              <a:rPr lang="en-US" sz="2400" b="1" dirty="0" smtClean="0"/>
              <a:t>can be used for many different </a:t>
            </a:r>
            <a:r>
              <a:rPr lang="en-US" sz="2400" b="1" dirty="0" err="1" smtClean="0"/>
              <a:t>bioelectronic</a:t>
            </a:r>
            <a:r>
              <a:rPr lang="en-US" sz="2400" b="1" dirty="0" smtClean="0"/>
              <a:t> and biosensor applications</a:t>
            </a:r>
            <a:endParaRPr lang="en-US" sz="2400" b="1" dirty="0"/>
          </a:p>
        </p:txBody>
      </p:sp>
      <p:sp>
        <p:nvSpPr>
          <p:cNvPr id="98" name="Rectangle 97"/>
          <p:cNvSpPr/>
          <p:nvPr/>
        </p:nvSpPr>
        <p:spPr>
          <a:xfrm>
            <a:off x="3200400" y="2819400"/>
            <a:ext cx="609600" cy="3505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 rot="16200000">
            <a:off x="2494865" y="41345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Electrode</a:t>
            </a:r>
            <a:endParaRPr lang="en-US" sz="3600" b="1" dirty="0"/>
          </a:p>
        </p:txBody>
      </p:sp>
      <p:sp>
        <p:nvSpPr>
          <p:cNvPr id="100" name="Right Arrow 99"/>
          <p:cNvSpPr/>
          <p:nvPr/>
        </p:nvSpPr>
        <p:spPr>
          <a:xfrm rot="10800000">
            <a:off x="533400" y="3429000"/>
            <a:ext cx="2438400" cy="4572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990600" y="28194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Power from </a:t>
            </a:r>
            <a:r>
              <a:rPr lang="en-US" sz="2000" b="1" dirty="0" err="1" smtClean="0">
                <a:solidFill>
                  <a:srgbClr val="FF0000"/>
                </a:solidFill>
              </a:rPr>
              <a:t>biofuel</a:t>
            </a:r>
            <a:r>
              <a:rPr lang="en-US" sz="2000" b="1" dirty="0" smtClean="0">
                <a:solidFill>
                  <a:srgbClr val="FF0000"/>
                </a:solidFill>
              </a:rPr>
              <a:t> cell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990600" y="47244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Information from biosensor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4" name="Right Arrow 103"/>
          <p:cNvSpPr/>
          <p:nvPr/>
        </p:nvSpPr>
        <p:spPr>
          <a:xfrm rot="10800000">
            <a:off x="533400" y="5410200"/>
            <a:ext cx="2438400" cy="4572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ight Arrow 104"/>
          <p:cNvSpPr/>
          <p:nvPr/>
        </p:nvSpPr>
        <p:spPr>
          <a:xfrm rot="8605935">
            <a:off x="7010594" y="225459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ight Arrow 105"/>
          <p:cNvSpPr/>
          <p:nvPr/>
        </p:nvSpPr>
        <p:spPr>
          <a:xfrm rot="12254976">
            <a:off x="7463958" y="4415797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7772400" y="19812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Fuel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924800" y="4876800"/>
            <a:ext cx="1005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Analyte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2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6200" y="609600"/>
            <a:ext cx="899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/>
              <a:t>Books and a journal special issue recently overviewed the molecular computing: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1524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Chemical computing is a subarea of unconventional computing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19200"/>
            <a:ext cx="2819400" cy="396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219200"/>
            <a:ext cx="2819400" cy="397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219200"/>
            <a:ext cx="3124200" cy="396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2209800" y="1524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ja-JP" sz="4400" b="1" dirty="0">
                <a:solidFill>
                  <a:srgbClr val="FF0000"/>
                </a:solidFill>
                <a:ea typeface="ＭＳ Ｐゴシック" pitchFamily="16" charset="-128"/>
              </a:rPr>
              <a:t>Conclusions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9600" y="1735991"/>
            <a:ext cx="8153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1600" b="1" dirty="0">
                <a:latin typeface="Helvetica" pitchFamily="32" charset="0"/>
                <a:ea typeface="ＭＳ Ｐゴシック" pitchFamily="16" charset="-128"/>
              </a:rPr>
              <a:t>Biochemical </a:t>
            </a:r>
            <a:r>
              <a:rPr lang="en-US" sz="1600" b="1" dirty="0" smtClean="0">
                <a:latin typeface="Helvetica" pitchFamily="32" charset="0"/>
                <a:ea typeface="ＭＳ Ｐゴシック" pitchFamily="16" charset="-128"/>
              </a:rPr>
              <a:t>computing can be used for coupling of biochemical systems with electronic interfaces.</a:t>
            </a:r>
            <a:endParaRPr lang="en-US" sz="1600" b="1" dirty="0">
              <a:latin typeface="Helvetica" pitchFamily="32" charset="0"/>
              <a:ea typeface="ＭＳ Ｐゴシック" pitchFamily="16" charset="-128"/>
            </a:endParaRPr>
          </a:p>
          <a:p>
            <a:pPr algn="just" eaLnBrk="0" hangingPunct="0"/>
            <a:endParaRPr lang="en-US" sz="1600" b="1" dirty="0">
              <a:latin typeface="Helvetica" pitchFamily="32" charset="0"/>
              <a:ea typeface="ＭＳ Ｐゴシック" pitchFamily="16" charset="-128"/>
            </a:endParaRPr>
          </a:p>
          <a:p>
            <a:pPr algn="just" eaLnBrk="0" hangingPunct="0"/>
            <a:r>
              <a:rPr lang="en-US" sz="1600" b="1" dirty="0" smtClean="0">
                <a:latin typeface="Helvetica" pitchFamily="32" charset="0"/>
                <a:ea typeface="ＭＳ Ｐゴシック" pitchFamily="16" charset="-128"/>
              </a:rPr>
              <a:t>Novel multi-signal biosensors can be designed based on the enzyme logic systems. Biomedical applications of enzyme logic system are feasible. </a:t>
            </a:r>
          </a:p>
          <a:p>
            <a:pPr algn="just" eaLnBrk="0" hangingPunct="0"/>
            <a:endParaRPr lang="en-US" sz="1600" b="1" dirty="0">
              <a:latin typeface="Helvetica" pitchFamily="32" charset="0"/>
              <a:ea typeface="ＭＳ Ｐゴシック" pitchFamily="16" charset="-128"/>
            </a:endParaRPr>
          </a:p>
          <a:p>
            <a:pPr algn="just" eaLnBrk="0" hangingPunct="0"/>
            <a:endParaRPr lang="en-US" sz="1600" b="1" dirty="0">
              <a:latin typeface="Helvetica" pitchFamily="32" charset="0"/>
              <a:ea typeface="ＭＳ Ｐゴシック" pitchFamily="16" charset="-128"/>
            </a:endParaRPr>
          </a:p>
          <a:p>
            <a:pPr algn="just" eaLnBrk="0" hangingPunct="0"/>
            <a:r>
              <a:rPr lang="en-US" sz="1600" b="1" dirty="0" smtClean="0">
                <a:latin typeface="Helvetica" pitchFamily="32" charset="0"/>
                <a:ea typeface="ＭＳ Ｐゴシック" pitchFamily="16" charset="-128"/>
              </a:rPr>
              <a:t>Coupling </a:t>
            </a:r>
            <a:r>
              <a:rPr lang="en-US" sz="1600" b="1" dirty="0">
                <a:latin typeface="Helvetica" pitchFamily="32" charset="0"/>
                <a:ea typeface="ＭＳ Ｐゴシック" pitchFamily="16" charset="-128"/>
              </a:rPr>
              <a:t>of </a:t>
            </a:r>
            <a:r>
              <a:rPr lang="en-US" sz="1600" b="1" dirty="0" err="1">
                <a:latin typeface="Helvetica" pitchFamily="32" charset="0"/>
                <a:ea typeface="ＭＳ Ｐゴシック" pitchFamily="16" charset="-128"/>
              </a:rPr>
              <a:t>biocomputing</a:t>
            </a:r>
            <a:r>
              <a:rPr lang="en-US" sz="1600" b="1" dirty="0">
                <a:latin typeface="Helvetica" pitchFamily="32" charset="0"/>
                <a:ea typeface="ＭＳ Ｐゴシック" pitchFamily="16" charset="-128"/>
              </a:rPr>
              <a:t> systems with signal responsive materials offers a new approach to “smart” materials and multi-signal responsive </a:t>
            </a:r>
            <a:r>
              <a:rPr lang="en-US" sz="1600" b="1" dirty="0" smtClean="0">
                <a:latin typeface="Helvetica" pitchFamily="32" charset="0"/>
                <a:ea typeface="ＭＳ Ｐゴシック" pitchFamily="16" charset="-128"/>
              </a:rPr>
              <a:t>biosensors and “smart” </a:t>
            </a:r>
            <a:r>
              <a:rPr lang="en-US" sz="1600" b="1" dirty="0" err="1" smtClean="0">
                <a:latin typeface="Helvetica" pitchFamily="32" charset="0"/>
                <a:ea typeface="ＭＳ Ｐゴシック" pitchFamily="16" charset="-128"/>
              </a:rPr>
              <a:t>biofuel</a:t>
            </a:r>
            <a:r>
              <a:rPr lang="en-US" sz="1600" b="1" dirty="0" smtClean="0">
                <a:latin typeface="Helvetica" pitchFamily="32" charset="0"/>
                <a:ea typeface="ＭＳ Ｐゴシック" pitchFamily="16" charset="-128"/>
              </a:rPr>
              <a:t> cells.</a:t>
            </a:r>
          </a:p>
          <a:p>
            <a:pPr algn="just" eaLnBrk="0" hangingPunct="0"/>
            <a:endParaRPr lang="en-US" sz="1600" b="1" dirty="0" smtClean="0">
              <a:latin typeface="Helvetica" pitchFamily="32" charset="0"/>
              <a:ea typeface="ＭＳ Ｐゴシック" pitchFamily="16" charset="-128"/>
            </a:endParaRPr>
          </a:p>
          <a:p>
            <a:pPr algn="just" eaLnBrk="0" hangingPunct="0"/>
            <a:r>
              <a:rPr lang="en-US" sz="1600" b="1" dirty="0" smtClean="0">
                <a:latin typeface="Helvetica" pitchFamily="32" charset="0"/>
                <a:ea typeface="ＭＳ Ｐゴシック" pitchFamily="16" charset="-128"/>
              </a:rPr>
              <a:t>“Smart”-signal controlled </a:t>
            </a:r>
            <a:r>
              <a:rPr lang="en-US" sz="1600" b="1" dirty="0" err="1" smtClean="0">
                <a:latin typeface="Helvetica" pitchFamily="32" charset="0"/>
                <a:ea typeface="ＭＳ Ｐゴシック" pitchFamily="16" charset="-128"/>
              </a:rPr>
              <a:t>biofuel</a:t>
            </a:r>
            <a:r>
              <a:rPr lang="en-US" sz="1600" b="1" dirty="0" smtClean="0">
                <a:latin typeface="Helvetica" pitchFamily="32" charset="0"/>
                <a:ea typeface="ＭＳ Ｐゴシック" pitchFamily="16" charset="-128"/>
              </a:rPr>
              <a:t> cells were designed.</a:t>
            </a:r>
          </a:p>
          <a:p>
            <a:pPr algn="just" eaLnBrk="0" hangingPunct="0"/>
            <a:endParaRPr lang="en-US" sz="1600" b="1" dirty="0" smtClean="0">
              <a:latin typeface="Helvetica" pitchFamily="32" charset="0"/>
              <a:ea typeface="ＭＳ Ｐゴシック" pitchFamily="16" charset="-128"/>
            </a:endParaRPr>
          </a:p>
          <a:p>
            <a:pPr algn="just" eaLnBrk="0" hangingPunct="0"/>
            <a:r>
              <a:rPr lang="en-US" sz="1600" b="1" dirty="0" smtClean="0">
                <a:latin typeface="Helvetica" pitchFamily="32" charset="0"/>
                <a:ea typeface="ＭＳ Ｐゴシック" pitchFamily="16" charset="-128"/>
              </a:rPr>
              <a:t>Implantable </a:t>
            </a:r>
            <a:r>
              <a:rPr lang="en-US" sz="1600" b="1" dirty="0" err="1" smtClean="0">
                <a:latin typeface="Helvetica" pitchFamily="32" charset="0"/>
                <a:ea typeface="ＭＳ Ｐゴシック" pitchFamily="16" charset="-128"/>
              </a:rPr>
              <a:t>biofuel</a:t>
            </a:r>
            <a:r>
              <a:rPr lang="en-US" sz="1600" b="1" dirty="0" smtClean="0">
                <a:latin typeface="Helvetica" pitchFamily="32" charset="0"/>
                <a:ea typeface="ＭＳ Ｐゴシック" pitchFamily="16" charset="-128"/>
              </a:rPr>
              <a:t> cells operating in vivo were developed. </a:t>
            </a:r>
            <a:endParaRPr lang="en-US" sz="1600" b="1" dirty="0">
              <a:latin typeface="Helvetica" pitchFamily="32" charset="0"/>
              <a:ea typeface="ＭＳ Ｐゴシック" pitchFamily="16" charset="-128"/>
            </a:endParaRPr>
          </a:p>
        </p:txBody>
      </p:sp>
      <p:pic>
        <p:nvPicPr>
          <p:cNvPr id="79876" name="Picture 4" descr="bullet_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913791"/>
            <a:ext cx="223838" cy="127000"/>
          </a:xfrm>
          <a:prstGeom prst="rect">
            <a:avLst/>
          </a:prstGeom>
          <a:noFill/>
        </p:spPr>
      </p:pic>
      <p:pic>
        <p:nvPicPr>
          <p:cNvPr id="79877" name="Picture 5" descr="bullet_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99591"/>
            <a:ext cx="223838" cy="127000"/>
          </a:xfrm>
          <a:prstGeom prst="rect">
            <a:avLst/>
          </a:prstGeom>
          <a:noFill/>
        </p:spPr>
      </p:pic>
      <p:pic>
        <p:nvPicPr>
          <p:cNvPr id="79878" name="Picture 6" descr="bullet_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64791"/>
            <a:ext cx="223838" cy="127000"/>
          </a:xfrm>
          <a:prstGeom prst="rect">
            <a:avLst/>
          </a:prstGeom>
          <a:noFill/>
        </p:spPr>
      </p:pic>
      <p:pic>
        <p:nvPicPr>
          <p:cNvPr id="79886" name="Picture 14" descr="bullet_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495800"/>
            <a:ext cx="223838" cy="127000"/>
          </a:xfrm>
          <a:prstGeom prst="rect">
            <a:avLst/>
          </a:prstGeom>
          <a:noFill/>
        </p:spPr>
      </p:pic>
      <p:pic>
        <p:nvPicPr>
          <p:cNvPr id="8" name="Picture 14" descr="bullet_1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029200"/>
            <a:ext cx="223838" cy="12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371600" y="609600"/>
            <a:ext cx="5867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The research is supported </a:t>
            </a:r>
            <a:r>
              <a:rPr lang="en-US" sz="3200" b="1" dirty="0" smtClean="0"/>
              <a:t>by:</a:t>
            </a:r>
            <a:endParaRPr lang="en-US" sz="3200" b="1" dirty="0"/>
          </a:p>
        </p:txBody>
      </p:sp>
      <p:pic>
        <p:nvPicPr>
          <p:cNvPr id="39944" name="Picture 8" descr="NSF_newer_ugl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057400"/>
            <a:ext cx="4267199" cy="82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9" descr="dolla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25908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429000"/>
            <a:ext cx="4267200" cy="19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52400"/>
            <a:ext cx="7086600" cy="59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8600" y="61354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Bioelectronics &amp; </a:t>
            </a:r>
            <a:r>
              <a:rPr lang="en-US" b="1" dirty="0" err="1" smtClean="0"/>
              <a:t>Bionanotechnology</a:t>
            </a:r>
            <a:r>
              <a:rPr lang="en-US" b="1" dirty="0" smtClean="0"/>
              <a:t> group of Prof. </a:t>
            </a:r>
            <a:r>
              <a:rPr lang="en-US" b="1" dirty="0" err="1" smtClean="0"/>
              <a:t>Evgeny</a:t>
            </a:r>
            <a:r>
              <a:rPr lang="en-US" b="1" dirty="0" smtClean="0"/>
              <a:t> Katz, Clarkson University (January 2011)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3"/>
          <p:cNvSpPr>
            <a:spLocks noChangeArrowheads="1"/>
          </p:cNvSpPr>
          <p:nvPr/>
        </p:nvSpPr>
        <p:spPr bwMode="auto">
          <a:xfrm>
            <a:off x="152400" y="990600"/>
            <a:ext cx="2438400" cy="1219200"/>
          </a:xfrm>
          <a:prstGeom prst="wedgeEllipseCallout">
            <a:avLst>
              <a:gd name="adj1" fmla="val 58398"/>
              <a:gd name="adj2" fmla="val 7552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2400">
              <a:latin typeface="Times New Roman" pitchFamily="18" charset="0"/>
            </a:endParaRP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2209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spcBef>
                <a:spcPct val="50000"/>
              </a:spcBef>
            </a:pPr>
            <a:r>
              <a:rPr lang="en-US" sz="2400" b="1">
                <a:latin typeface="Times New Roman" pitchFamily="18" charset="0"/>
              </a:rPr>
              <a:t>Thank you! Any questions?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1752600" y="6400800"/>
            <a:ext cx="5867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 err="1" smtClean="0"/>
              <a:t>Evgeny</a:t>
            </a:r>
            <a:r>
              <a:rPr lang="en-US" sz="1400" b="1" dirty="0" smtClean="0"/>
              <a:t> </a:t>
            </a:r>
            <a:r>
              <a:rPr lang="en-US" sz="1400" b="1" dirty="0"/>
              <a:t>Katz, Dept. of Chemistry &amp; </a:t>
            </a:r>
            <a:r>
              <a:rPr lang="en-US" sz="1400" b="1" dirty="0" err="1"/>
              <a:t>Biomolecular</a:t>
            </a:r>
            <a:r>
              <a:rPr lang="en-US" sz="1400" b="1" dirty="0"/>
              <a:t> Science, Clarkson University</a:t>
            </a: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9550" y="685800"/>
            <a:ext cx="36449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57200" y="228600"/>
            <a:ext cx="8229600" cy="4572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1"/>
            <a:r>
              <a:rPr lang="fr-FR" sz="2400">
                <a:solidFill>
                  <a:srgbClr val="FFFFFF"/>
                </a:solidFill>
                <a:latin typeface="Times New Roman" pitchFamily="18" charset="0"/>
                <a:cs typeface="Times New Roman (Hebrew)" charset="-79"/>
              </a:rPr>
              <a:t>Logic Gates &amp; Elementary Computing by Enzymes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1047750"/>
            <a:ext cx="9144000" cy="2895600"/>
          </a:xfrm>
          <a:prstGeom prst="rect">
            <a:avLst/>
          </a:prstGeom>
          <a:ln>
            <a:noFill/>
          </a:ln>
          <a:effectLst>
            <a:reflection blurRad="6350" stA="50000" endA="300" endPos="900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05000" y="5219700"/>
          <a:ext cx="2019300" cy="952500"/>
        </p:xfrm>
        <a:graphic>
          <a:graphicData uri="http://schemas.openxmlformats.org/drawingml/2006/table">
            <a:tbl>
              <a:tblPr/>
              <a:tblGrid>
                <a:gridCol w="685800"/>
                <a:gridCol w="685800"/>
                <a:gridCol w="6477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Input 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Input 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Output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" name="Group 22"/>
          <p:cNvGrpSpPr/>
          <p:nvPr/>
        </p:nvGrpSpPr>
        <p:grpSpPr>
          <a:xfrm>
            <a:off x="4038600" y="4904601"/>
            <a:ext cx="2286000" cy="1343799"/>
            <a:chOff x="1905000" y="5105400"/>
            <a:chExt cx="2286000" cy="1343799"/>
          </a:xfrm>
        </p:grpSpPr>
        <p:graphicFrame>
          <p:nvGraphicFramePr>
            <p:cNvPr id="6" name="Chart 5"/>
            <p:cNvGraphicFramePr/>
            <p:nvPr/>
          </p:nvGraphicFramePr>
          <p:xfrm>
            <a:off x="1905000" y="5105400"/>
            <a:ext cx="2286000" cy="1219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7" name="TextBox 16"/>
            <p:cNvSpPr txBox="1"/>
            <p:nvPr/>
          </p:nvSpPr>
          <p:spPr>
            <a:xfrm>
              <a:off x="2667000" y="6172200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0,0    0,1    1,0   1,1</a:t>
              </a:r>
              <a:endParaRPr 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56"/>
          <p:cNvGrpSpPr/>
          <p:nvPr/>
        </p:nvGrpSpPr>
        <p:grpSpPr>
          <a:xfrm>
            <a:off x="1828800" y="2667001"/>
            <a:ext cx="4953000" cy="2362199"/>
            <a:chOff x="2583046" y="1447800"/>
            <a:chExt cx="5456917" cy="2604105"/>
          </a:xfrm>
        </p:grpSpPr>
        <p:sp>
          <p:nvSpPr>
            <p:cNvPr id="58" name="TextBox 57"/>
            <p:cNvSpPr txBox="1"/>
            <p:nvPr/>
          </p:nvSpPr>
          <p:spPr>
            <a:xfrm>
              <a:off x="4800600" y="2286000"/>
              <a:ext cx="552881" cy="28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 Black" pitchFamily="34" charset="0"/>
                </a:rPr>
                <a:t>O</a:t>
              </a:r>
              <a:r>
                <a:rPr lang="en-US" sz="1100" baseline="-25000" dirty="0" smtClean="0">
                  <a:latin typeface="Arial Black" pitchFamily="34" charset="0"/>
                </a:rPr>
                <a:t>2</a:t>
              </a:r>
              <a:endParaRPr lang="en-US" sz="1100" baseline="-25000" dirty="0">
                <a:latin typeface="Arial Black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916450" y="3124200"/>
              <a:ext cx="6049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 Black" pitchFamily="34" charset="0"/>
                </a:rPr>
                <a:t>H</a:t>
              </a:r>
              <a:r>
                <a:rPr lang="en-US" sz="1100" baseline="-25000" dirty="0" smtClean="0">
                  <a:latin typeface="Arial Black" pitchFamily="34" charset="0"/>
                </a:rPr>
                <a:t>2</a:t>
              </a:r>
              <a:r>
                <a:rPr lang="en-US" sz="1100" dirty="0" smtClean="0">
                  <a:latin typeface="Arial Black" pitchFamily="34" charset="0"/>
                </a:rPr>
                <a:t>O</a:t>
              </a:r>
              <a:r>
                <a:rPr lang="en-US" sz="1100" baseline="-25000" dirty="0" smtClean="0">
                  <a:latin typeface="Arial Black" pitchFamily="34" charset="0"/>
                </a:rPr>
                <a:t>2</a:t>
              </a:r>
              <a:endParaRPr lang="en-US" sz="1100" baseline="-25000" dirty="0">
                <a:latin typeface="Arial Black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774233" y="2469848"/>
              <a:ext cx="797767" cy="740229"/>
            </a:xfrm>
            <a:prstGeom prst="ellipse">
              <a:avLst/>
            </a:prstGeom>
            <a:solidFill>
              <a:srgbClr val="FFFF00">
                <a:alpha val="35686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61" name="Curved Left Arrow 60"/>
            <p:cNvSpPr/>
            <p:nvPr/>
          </p:nvSpPr>
          <p:spPr>
            <a:xfrm>
              <a:off x="3438331" y="2428724"/>
              <a:ext cx="335902" cy="904724"/>
            </a:xfrm>
            <a:prstGeom prst="curvedLef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957596" y="2434770"/>
              <a:ext cx="797767" cy="740229"/>
            </a:xfrm>
            <a:prstGeom prst="ellipse">
              <a:avLst/>
            </a:prstGeom>
            <a:solidFill>
              <a:srgbClr val="990033">
                <a:alpha val="35686"/>
              </a:srgb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83046" y="2344580"/>
              <a:ext cx="10263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 Black" pitchFamily="34" charset="0"/>
                </a:rPr>
                <a:t>Glucose</a:t>
              </a:r>
              <a:endParaRPr lang="en-US" sz="1100" dirty="0">
                <a:latin typeface="Arial Black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010400" y="2335446"/>
              <a:ext cx="861657" cy="288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 Black" pitchFamily="34" charset="0"/>
                </a:rPr>
                <a:t>ABTS</a:t>
              </a:r>
              <a:endParaRPr lang="en-US" sz="1100" baseline="30000" dirty="0">
                <a:latin typeface="Arial Black" pitchFamily="34" charset="0"/>
              </a:endParaRPr>
            </a:p>
          </p:txBody>
        </p:sp>
        <p:sp>
          <p:nvSpPr>
            <p:cNvPr id="65" name="Curved Left Arrow 64"/>
            <p:cNvSpPr/>
            <p:nvPr/>
          </p:nvSpPr>
          <p:spPr>
            <a:xfrm flipH="1">
              <a:off x="4572000" y="2448076"/>
              <a:ext cx="273698" cy="904724"/>
            </a:xfrm>
            <a:prstGeom prst="curvedLef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101623" y="2268379"/>
              <a:ext cx="60493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 Black" pitchFamily="34" charset="0"/>
                </a:rPr>
                <a:t>H</a:t>
              </a:r>
              <a:r>
                <a:rPr lang="en-US" sz="1100" baseline="-25000" dirty="0" smtClean="0">
                  <a:latin typeface="Arial Black" pitchFamily="34" charset="0"/>
                </a:rPr>
                <a:t>2</a:t>
              </a:r>
              <a:r>
                <a:rPr lang="en-US" sz="1100" dirty="0" smtClean="0">
                  <a:latin typeface="Arial Black" pitchFamily="34" charset="0"/>
                </a:rPr>
                <a:t>O</a:t>
              </a:r>
              <a:endParaRPr lang="en-US" sz="1100" baseline="-25000" dirty="0">
                <a:latin typeface="Arial Black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583046" y="3200400"/>
              <a:ext cx="9144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 smtClean="0">
                  <a:latin typeface="Arial Black" pitchFamily="34" charset="0"/>
                </a:rPr>
                <a:t>Gluconic</a:t>
              </a:r>
              <a:r>
                <a:rPr lang="en-US" sz="1050" dirty="0" smtClean="0">
                  <a:latin typeface="Arial Black" pitchFamily="34" charset="0"/>
                </a:rPr>
                <a:t> </a:t>
              </a:r>
            </a:p>
            <a:p>
              <a:r>
                <a:rPr lang="en-US" sz="1050" dirty="0" smtClean="0">
                  <a:latin typeface="Arial Black" pitchFamily="34" charset="0"/>
                </a:rPr>
                <a:t>acid</a:t>
              </a:r>
            </a:p>
          </p:txBody>
        </p:sp>
        <p:grpSp>
          <p:nvGrpSpPr>
            <p:cNvPr id="4" name="Group 53"/>
            <p:cNvGrpSpPr/>
            <p:nvPr/>
          </p:nvGrpSpPr>
          <p:grpSpPr>
            <a:xfrm>
              <a:off x="3422571" y="1447800"/>
              <a:ext cx="989253" cy="857551"/>
              <a:chOff x="-235029" y="1428449"/>
              <a:chExt cx="989253" cy="857551"/>
            </a:xfrm>
          </p:grpSpPr>
          <p:grpSp>
            <p:nvGrpSpPr>
              <p:cNvPr id="5" name="Group 10"/>
              <p:cNvGrpSpPr/>
              <p:nvPr/>
            </p:nvGrpSpPr>
            <p:grpSpPr>
              <a:xfrm>
                <a:off x="-228600" y="1428449"/>
                <a:ext cx="982824" cy="857551"/>
                <a:chOff x="1524000" y="192743"/>
                <a:chExt cx="1783644" cy="1588991"/>
              </a:xfrm>
            </p:grpSpPr>
            <p:cxnSp>
              <p:nvCxnSpPr>
                <p:cNvPr id="86" name="Straight Arrow Connector 85"/>
                <p:cNvCxnSpPr/>
                <p:nvPr/>
              </p:nvCxnSpPr>
              <p:spPr>
                <a:xfrm rot="16200000" flipH="1">
                  <a:off x="1475984" y="503229"/>
                  <a:ext cx="1588991" cy="968019"/>
                </a:xfrm>
                <a:prstGeom prst="straightConnector1">
                  <a:avLst/>
                </a:prstGeom>
                <a:ln w="38100">
                  <a:solidFill>
                    <a:schemeClr val="tx2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Oval 6"/>
                <p:cNvSpPr/>
                <p:nvPr/>
              </p:nvSpPr>
              <p:spPr>
                <a:xfrm>
                  <a:off x="1524000" y="510988"/>
                  <a:ext cx="1783644" cy="78441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latin typeface="Arial Black" pitchFamily="34" charset="0"/>
                  </a:endParaRPr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-235029" y="1611868"/>
                <a:ext cx="9028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Input A</a:t>
                </a:r>
                <a:endPara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54"/>
            <p:cNvGrpSpPr/>
            <p:nvPr/>
          </p:nvGrpSpPr>
          <p:grpSpPr>
            <a:xfrm>
              <a:off x="5638800" y="1447800"/>
              <a:ext cx="982824" cy="857551"/>
              <a:chOff x="-228600" y="1428449"/>
              <a:chExt cx="982824" cy="857551"/>
            </a:xfrm>
          </p:grpSpPr>
          <p:grpSp>
            <p:nvGrpSpPr>
              <p:cNvPr id="8" name="Group 10"/>
              <p:cNvGrpSpPr/>
              <p:nvPr/>
            </p:nvGrpSpPr>
            <p:grpSpPr>
              <a:xfrm>
                <a:off x="-228600" y="1428449"/>
                <a:ext cx="982824" cy="857551"/>
                <a:chOff x="1524000" y="192743"/>
                <a:chExt cx="1783644" cy="1588991"/>
              </a:xfrm>
            </p:grpSpPr>
            <p:cxnSp>
              <p:nvCxnSpPr>
                <p:cNvPr id="82" name="Straight Arrow Connector 81"/>
                <p:cNvCxnSpPr/>
                <p:nvPr/>
              </p:nvCxnSpPr>
              <p:spPr>
                <a:xfrm rot="16200000" flipH="1">
                  <a:off x="1475984" y="503229"/>
                  <a:ext cx="1588991" cy="968019"/>
                </a:xfrm>
                <a:prstGeom prst="straightConnector1">
                  <a:avLst/>
                </a:prstGeom>
                <a:ln w="38100">
                  <a:solidFill>
                    <a:schemeClr val="tx2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Oval 6"/>
                <p:cNvSpPr/>
                <p:nvPr/>
              </p:nvSpPr>
              <p:spPr>
                <a:xfrm>
                  <a:off x="1524000" y="510988"/>
                  <a:ext cx="1783644" cy="78441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latin typeface="Arial Black" pitchFamily="34" charset="0"/>
                  </a:endParaRPr>
                </a:p>
              </p:txBody>
            </p:sp>
          </p:grpSp>
          <p:sp>
            <p:nvSpPr>
              <p:cNvPr id="81" name="TextBox 80"/>
              <p:cNvSpPr txBox="1"/>
              <p:nvPr/>
            </p:nvSpPr>
            <p:spPr>
              <a:xfrm>
                <a:off x="-178109" y="1611868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Input B</a:t>
                </a:r>
                <a:endPara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3886200" y="2667000"/>
              <a:ext cx="603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 Black" pitchFamily="34" charset="0"/>
                </a:rPr>
                <a:t>GOx</a:t>
              </a:r>
              <a:endParaRPr lang="en-US" sz="1400" dirty="0">
                <a:latin typeface="Arial Black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1149" y="2664023"/>
              <a:ext cx="7841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Black" pitchFamily="34" charset="0"/>
                </a:rPr>
                <a:t>MP-11</a:t>
              </a:r>
              <a:endParaRPr lang="en-US" sz="1400" dirty="0">
                <a:latin typeface="Arial Black" pitchFamily="34" charset="0"/>
              </a:endParaRPr>
            </a:p>
          </p:txBody>
        </p:sp>
        <p:grpSp>
          <p:nvGrpSpPr>
            <p:cNvPr id="10" name="Group 65"/>
            <p:cNvGrpSpPr/>
            <p:nvPr/>
          </p:nvGrpSpPr>
          <p:grpSpPr>
            <a:xfrm>
              <a:off x="7116485" y="3352800"/>
              <a:ext cx="923478" cy="699105"/>
              <a:chOff x="7306122" y="3491895"/>
              <a:chExt cx="923478" cy="699105"/>
            </a:xfrm>
          </p:grpSpPr>
          <p:grpSp>
            <p:nvGrpSpPr>
              <p:cNvPr id="11" name="Group 21"/>
              <p:cNvGrpSpPr/>
              <p:nvPr/>
            </p:nvGrpSpPr>
            <p:grpSpPr>
              <a:xfrm>
                <a:off x="7361853" y="3491895"/>
                <a:ext cx="867747" cy="699105"/>
                <a:chOff x="1523998" y="3951194"/>
                <a:chExt cx="1574800" cy="1295400"/>
              </a:xfrm>
            </p:grpSpPr>
            <p:cxnSp>
              <p:nvCxnSpPr>
                <p:cNvPr id="78" name="Straight Arrow Connector 77"/>
                <p:cNvCxnSpPr/>
                <p:nvPr/>
              </p:nvCxnSpPr>
              <p:spPr>
                <a:xfrm rot="16200000" flipH="1">
                  <a:off x="1603020" y="4027394"/>
                  <a:ext cx="1295400" cy="1142999"/>
                </a:xfrm>
                <a:prstGeom prst="straightConnector1">
                  <a:avLst/>
                </a:prstGeom>
                <a:ln w="38100">
                  <a:solidFill>
                    <a:schemeClr val="tx2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Oval 78"/>
                <p:cNvSpPr/>
                <p:nvPr/>
              </p:nvSpPr>
              <p:spPr>
                <a:xfrm>
                  <a:off x="1523998" y="4114799"/>
                  <a:ext cx="1574800" cy="708212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 Black" pitchFamily="34" charset="0"/>
                  </a:endParaRPr>
                </a:p>
              </p:txBody>
            </p:sp>
          </p:grpSp>
          <p:sp>
            <p:nvSpPr>
              <p:cNvPr id="77" name="TextBox 76"/>
              <p:cNvSpPr txBox="1"/>
              <p:nvPr/>
            </p:nvSpPr>
            <p:spPr>
              <a:xfrm>
                <a:off x="7306122" y="3569658"/>
                <a:ext cx="877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Output</a:t>
                </a:r>
                <a:endPara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3" name="Curved Left Arrow 72"/>
            <p:cNvSpPr/>
            <p:nvPr/>
          </p:nvSpPr>
          <p:spPr>
            <a:xfrm rot="10800000" flipH="1">
              <a:off x="5562600" y="2362200"/>
              <a:ext cx="381000" cy="904724"/>
            </a:xfrm>
            <a:prstGeom prst="curvedLef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4" name="Curved Left Arrow 73"/>
            <p:cNvSpPr/>
            <p:nvPr/>
          </p:nvSpPr>
          <p:spPr>
            <a:xfrm flipH="1">
              <a:off x="6736702" y="2448076"/>
              <a:ext cx="273698" cy="904724"/>
            </a:xfrm>
            <a:prstGeom prst="curvedLef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010400" y="3048000"/>
              <a:ext cx="838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 smtClean="0">
                  <a:latin typeface="Arial Black" pitchFamily="34" charset="0"/>
                </a:rPr>
                <a:t>ABTS</a:t>
              </a:r>
              <a:r>
                <a:rPr lang="en-US" sz="1100" baseline="-25000" dirty="0" err="1" smtClean="0">
                  <a:latin typeface="Arial Black" pitchFamily="34" charset="0"/>
                </a:rPr>
                <a:t>ox</a:t>
              </a:r>
              <a:endParaRPr lang="en-US" sz="1100" baseline="-25000" dirty="0">
                <a:latin typeface="Arial Black" pitchFamily="34" charset="0"/>
              </a:endParaRPr>
            </a:p>
          </p:txBody>
        </p:sp>
      </p:grpSp>
      <p:sp>
        <p:nvSpPr>
          <p:cNvPr id="84" name="Text Box 8"/>
          <p:cNvSpPr txBox="1">
            <a:spLocks noChangeArrowheads="1"/>
          </p:cNvSpPr>
          <p:nvPr/>
        </p:nvSpPr>
        <p:spPr bwMode="auto">
          <a:xfrm>
            <a:off x="3200400" y="914400"/>
            <a:ext cx="1261884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fr-FR" b="1" kern="1200" dirty="0">
                <a:solidFill>
                  <a:srgbClr val="FF0000"/>
                </a:solidFill>
                <a:latin typeface="Arial" charset="0"/>
                <a:ea typeface="ＭＳ Ｐゴシック"/>
                <a:cs typeface="Arial" charset="0"/>
              </a:rPr>
              <a:t>AND </a:t>
            </a:r>
            <a:r>
              <a:rPr lang="fr-FR" b="1" kern="1200" dirty="0" err="1">
                <a:solidFill>
                  <a:srgbClr val="FF0000"/>
                </a:solidFill>
                <a:latin typeface="Arial" charset="0"/>
                <a:ea typeface="ＭＳ Ｐゴシック"/>
                <a:cs typeface="Arial" charset="0"/>
              </a:rPr>
              <a:t>Gate</a:t>
            </a:r>
            <a:endParaRPr lang="fr-FR" b="1" kern="1200" dirty="0">
              <a:solidFill>
                <a:srgbClr val="FF0000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88" name="Right Arrow 87"/>
          <p:cNvSpPr/>
          <p:nvPr/>
        </p:nvSpPr>
        <p:spPr>
          <a:xfrm rot="5400000">
            <a:off x="4991100" y="11049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4800600" y="609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Input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67400" y="14594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Output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581400" y="1447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Product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6" name="Right Arrow Callout 105"/>
          <p:cNvSpPr/>
          <p:nvPr/>
        </p:nvSpPr>
        <p:spPr>
          <a:xfrm>
            <a:off x="2133600" y="1447800"/>
            <a:ext cx="2286000" cy="1143000"/>
          </a:xfrm>
          <a:prstGeom prst="rightArrow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Biocatalytic</a:t>
            </a:r>
            <a:r>
              <a:rPr lang="en-US" b="1" dirty="0" smtClean="0">
                <a:solidFill>
                  <a:schemeClr val="tx1"/>
                </a:solidFill>
              </a:rPr>
              <a:t> reaction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0" name="Right Arrow 109"/>
          <p:cNvSpPr/>
          <p:nvPr/>
        </p:nvSpPr>
        <p:spPr>
          <a:xfrm>
            <a:off x="1524000" y="1905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ight Arrow Callout 113"/>
          <p:cNvSpPr/>
          <p:nvPr/>
        </p:nvSpPr>
        <p:spPr>
          <a:xfrm>
            <a:off x="4419600" y="1447800"/>
            <a:ext cx="2286000" cy="1143000"/>
          </a:xfrm>
          <a:prstGeom prst="rightArrow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Biocatalytic</a:t>
            </a:r>
            <a:r>
              <a:rPr lang="en-US" b="1" dirty="0" smtClean="0">
                <a:solidFill>
                  <a:schemeClr val="tx1"/>
                </a:solidFill>
              </a:rPr>
              <a:t> reaction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8" name="Rectangle 7"/>
          <p:cNvSpPr>
            <a:spLocks noChangeArrowheads="1"/>
          </p:cNvSpPr>
          <p:nvPr/>
        </p:nvSpPr>
        <p:spPr bwMode="auto">
          <a:xfrm>
            <a:off x="457200" y="152400"/>
            <a:ext cx="82296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kern="1200" dirty="0" err="1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Logic</a:t>
            </a:r>
            <a:r>
              <a:rPr lang="fr-FR" sz="2400" b="1" kern="1200" dirty="0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 Gates &amp; </a:t>
            </a:r>
            <a:r>
              <a:rPr lang="fr-FR" sz="2400" b="1" kern="1200" dirty="0" err="1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Elementary</a:t>
            </a:r>
            <a:r>
              <a:rPr lang="fr-FR" sz="2400" b="1" kern="1200" dirty="0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 </a:t>
            </a:r>
            <a:r>
              <a:rPr lang="fr-FR" sz="2400" b="1" kern="1200" dirty="0" err="1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Computing</a:t>
            </a:r>
            <a:r>
              <a:rPr lang="fr-FR" sz="2400" b="1" kern="1200" dirty="0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 by Enzymes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858000" y="45720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Digitalization of chemical signals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2" name="Right Arrow 121"/>
          <p:cNvSpPr/>
          <p:nvPr/>
        </p:nvSpPr>
        <p:spPr>
          <a:xfrm rot="10800000">
            <a:off x="6248400" y="5791199"/>
            <a:ext cx="914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7162800" y="5181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“1”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162800" y="5715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“0”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0866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undefined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rot="10800000">
            <a:off x="4876800" y="57150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10800000">
            <a:off x="4876800" y="55626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ight Arrow 137"/>
          <p:cNvSpPr/>
          <p:nvPr/>
        </p:nvSpPr>
        <p:spPr>
          <a:xfrm rot="10800000">
            <a:off x="6248400" y="5562600"/>
            <a:ext cx="914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ight Arrow 138"/>
          <p:cNvSpPr/>
          <p:nvPr/>
        </p:nvSpPr>
        <p:spPr>
          <a:xfrm rot="10800000">
            <a:off x="6248401" y="5334000"/>
            <a:ext cx="914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85800" y="1828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Input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" name="TextBox 9"/>
          <p:cNvSpPr txBox="1">
            <a:spLocks noChangeArrowheads="1"/>
          </p:cNvSpPr>
          <p:nvPr/>
        </p:nvSpPr>
        <p:spPr bwMode="auto">
          <a:xfrm>
            <a:off x="914400" y="6400800"/>
            <a:ext cx="7319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G.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Strack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M.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Pita, 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Ornatska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E. </a:t>
            </a:r>
            <a:r>
              <a:rPr lang="en-US" dirty="0">
                <a:latin typeface="Calibri" pitchFamily="34" charset="0"/>
                <a:cs typeface="Calibri" pitchFamily="34" charset="0"/>
              </a:rPr>
              <a:t>Katz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ChemBioChem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2008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9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1260–1266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828800" y="5161002"/>
          <a:ext cx="2019300" cy="952500"/>
        </p:xfrm>
        <a:graphic>
          <a:graphicData uri="http://schemas.openxmlformats.org/drawingml/2006/table">
            <a:tbl>
              <a:tblPr/>
              <a:tblGrid>
                <a:gridCol w="685800"/>
                <a:gridCol w="685800"/>
                <a:gridCol w="6477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Input 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Input B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Output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08" name="TextBox 9"/>
          <p:cNvSpPr txBox="1">
            <a:spLocks noChangeArrowheads="1"/>
          </p:cNvSpPr>
          <p:nvPr/>
        </p:nvSpPr>
        <p:spPr bwMode="auto">
          <a:xfrm>
            <a:off x="914400" y="6400800"/>
            <a:ext cx="7319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G.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Strack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M.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Pita, 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Ornatska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E. </a:t>
            </a:r>
            <a:r>
              <a:rPr lang="en-US" dirty="0">
                <a:latin typeface="Calibri" pitchFamily="34" charset="0"/>
                <a:cs typeface="Calibri" pitchFamily="34" charset="0"/>
              </a:rPr>
              <a:t>Katz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err="1">
                <a:latin typeface="Calibri" pitchFamily="34" charset="0"/>
                <a:cs typeface="Calibri" pitchFamily="34" charset="0"/>
              </a:rPr>
              <a:t>ChemBioChem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2008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>
                <a:latin typeface="Calibri" pitchFamily="34" charset="0"/>
                <a:cs typeface="Calibri" pitchFamily="34" charset="0"/>
              </a:rPr>
              <a:t>9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1260–1266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3962400" y="5084802"/>
            <a:ext cx="2286000" cy="1267599"/>
            <a:chOff x="4724400" y="5181600"/>
            <a:chExt cx="2286000" cy="1267599"/>
          </a:xfrm>
        </p:grpSpPr>
        <p:graphicFrame>
          <p:nvGraphicFramePr>
            <p:cNvPr id="12" name="Chart 11"/>
            <p:cNvGraphicFramePr/>
            <p:nvPr/>
          </p:nvGraphicFramePr>
          <p:xfrm>
            <a:off x="4724400" y="5181600"/>
            <a:ext cx="2286000" cy="1143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5486400" y="6172200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imes New Roman" pitchFamily="18" charset="0"/>
                  <a:cs typeface="Times New Roman" pitchFamily="18" charset="0"/>
                </a:rPr>
                <a:t>0,0    0,1    1,0   1,1</a:t>
              </a:r>
              <a:endParaRPr lang="en-US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87"/>
          <p:cNvGrpSpPr/>
          <p:nvPr/>
        </p:nvGrpSpPr>
        <p:grpSpPr>
          <a:xfrm>
            <a:off x="1828800" y="2494002"/>
            <a:ext cx="5257800" cy="2462961"/>
            <a:chOff x="2590800" y="1447801"/>
            <a:chExt cx="5257800" cy="2462961"/>
          </a:xfrm>
        </p:grpSpPr>
        <p:sp>
          <p:nvSpPr>
            <p:cNvPr id="89" name="Oval 88"/>
            <p:cNvSpPr/>
            <p:nvPr/>
          </p:nvSpPr>
          <p:spPr>
            <a:xfrm>
              <a:off x="3671987" y="2374907"/>
              <a:ext cx="724097" cy="671466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35686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90" name="Curved Left Arrow 89"/>
            <p:cNvSpPr/>
            <p:nvPr/>
          </p:nvSpPr>
          <p:spPr>
            <a:xfrm>
              <a:off x="3367104" y="2337603"/>
              <a:ext cx="304883" cy="820680"/>
            </a:xfrm>
            <a:prstGeom prst="curvedLef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5638800" y="2343087"/>
              <a:ext cx="724097" cy="671466"/>
            </a:xfrm>
            <a:prstGeom prst="ellipse">
              <a:avLst/>
            </a:prstGeom>
            <a:solidFill>
              <a:schemeClr val="bg1">
                <a:lumMod val="65000"/>
                <a:alpha val="35686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90800" y="2261275"/>
              <a:ext cx="931588" cy="237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 Black" pitchFamily="34" charset="0"/>
                </a:rPr>
                <a:t>Glucose</a:t>
              </a:r>
              <a:endParaRPr lang="en-US" sz="1100" dirty="0">
                <a:latin typeface="Arial Black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553200" y="2252990"/>
              <a:ext cx="78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Arial Black" pitchFamily="34" charset="0"/>
                </a:rPr>
                <a:t>E</a:t>
              </a:r>
              <a:r>
                <a:rPr lang="en-US" sz="1100" dirty="0" smtClean="0">
                  <a:latin typeface="Arial Black" pitchFamily="34" charset="0"/>
                </a:rPr>
                <a:t>thanol</a:t>
              </a:r>
              <a:endParaRPr lang="en-US" sz="1100" baseline="30000" dirty="0">
                <a:latin typeface="Arial Black" pitchFamily="34" charset="0"/>
              </a:endParaRPr>
            </a:p>
          </p:txBody>
        </p:sp>
        <p:sp>
          <p:nvSpPr>
            <p:cNvPr id="94" name="Curved Left Arrow 93"/>
            <p:cNvSpPr/>
            <p:nvPr/>
          </p:nvSpPr>
          <p:spPr>
            <a:xfrm flipH="1">
              <a:off x="4396085" y="2355157"/>
              <a:ext cx="248423" cy="820680"/>
            </a:xfrm>
            <a:prstGeom prst="curvedLef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724400" y="2277292"/>
              <a:ext cx="762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 Black" pitchFamily="34" charset="0"/>
                </a:rPr>
                <a:t>NAD</a:t>
              </a:r>
              <a:r>
                <a:rPr lang="en-US" sz="1100" baseline="30000" dirty="0" smtClean="0">
                  <a:latin typeface="Arial Black" pitchFamily="34" charset="0"/>
                </a:rPr>
                <a:t>+</a:t>
              </a:r>
              <a:endParaRPr lang="en-US" sz="1100" baseline="30000" dirty="0">
                <a:latin typeface="Arial Black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590800" y="3037595"/>
              <a:ext cx="829960" cy="37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 smtClean="0">
                  <a:latin typeface="Arial Black" pitchFamily="34" charset="0"/>
                </a:rPr>
                <a:t>Gluconic</a:t>
              </a:r>
              <a:r>
                <a:rPr lang="en-US" sz="1050" dirty="0" smtClean="0">
                  <a:latin typeface="Arial Black" pitchFamily="34" charset="0"/>
                </a:rPr>
                <a:t> </a:t>
              </a:r>
            </a:p>
            <a:p>
              <a:r>
                <a:rPr lang="en-US" sz="1050" dirty="0" smtClean="0">
                  <a:latin typeface="Arial Black" pitchFamily="34" charset="0"/>
                </a:rPr>
                <a:t>acid</a:t>
              </a:r>
            </a:p>
          </p:txBody>
        </p:sp>
        <p:grpSp>
          <p:nvGrpSpPr>
            <p:cNvPr id="4" name="Group 53"/>
            <p:cNvGrpSpPr/>
            <p:nvPr/>
          </p:nvGrpSpPr>
          <p:grpSpPr>
            <a:xfrm>
              <a:off x="3352799" y="1447801"/>
              <a:ext cx="897901" cy="777890"/>
              <a:chOff x="-235029" y="1428449"/>
              <a:chExt cx="989253" cy="857551"/>
            </a:xfrm>
          </p:grpSpPr>
          <p:grpSp>
            <p:nvGrpSpPr>
              <p:cNvPr id="5" name="Group 10"/>
              <p:cNvGrpSpPr/>
              <p:nvPr/>
            </p:nvGrpSpPr>
            <p:grpSpPr>
              <a:xfrm>
                <a:off x="-228600" y="1428449"/>
                <a:ext cx="982824" cy="857551"/>
                <a:chOff x="1524000" y="192743"/>
                <a:chExt cx="1783644" cy="1588991"/>
              </a:xfrm>
            </p:grpSpPr>
            <p:cxnSp>
              <p:nvCxnSpPr>
                <p:cNvPr id="116" name="Straight Arrow Connector 115"/>
                <p:cNvCxnSpPr/>
                <p:nvPr/>
              </p:nvCxnSpPr>
              <p:spPr>
                <a:xfrm rot="16200000" flipH="1">
                  <a:off x="1475984" y="503229"/>
                  <a:ext cx="1588991" cy="968019"/>
                </a:xfrm>
                <a:prstGeom prst="straightConnector1">
                  <a:avLst/>
                </a:prstGeom>
                <a:ln w="38100">
                  <a:solidFill>
                    <a:schemeClr val="tx2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Oval 6"/>
                <p:cNvSpPr/>
                <p:nvPr/>
              </p:nvSpPr>
              <p:spPr>
                <a:xfrm>
                  <a:off x="1524000" y="510988"/>
                  <a:ext cx="1783644" cy="78441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latin typeface="Arial Black" pitchFamily="34" charset="0"/>
                  </a:endParaRPr>
                </a:p>
              </p:txBody>
            </p:sp>
          </p:grpSp>
          <p:sp>
            <p:nvSpPr>
              <p:cNvPr id="115" name="TextBox 114"/>
              <p:cNvSpPr txBox="1"/>
              <p:nvPr/>
            </p:nvSpPr>
            <p:spPr>
              <a:xfrm>
                <a:off x="-235029" y="1611868"/>
                <a:ext cx="9028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Input A</a:t>
                </a:r>
                <a:endPara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54"/>
            <p:cNvGrpSpPr/>
            <p:nvPr/>
          </p:nvGrpSpPr>
          <p:grpSpPr>
            <a:xfrm>
              <a:off x="5364372" y="1447801"/>
              <a:ext cx="892065" cy="777890"/>
              <a:chOff x="-228600" y="1428449"/>
              <a:chExt cx="982824" cy="857551"/>
            </a:xfrm>
          </p:grpSpPr>
          <p:grpSp>
            <p:nvGrpSpPr>
              <p:cNvPr id="7" name="Group 10"/>
              <p:cNvGrpSpPr/>
              <p:nvPr/>
            </p:nvGrpSpPr>
            <p:grpSpPr>
              <a:xfrm>
                <a:off x="-228600" y="1428449"/>
                <a:ext cx="982824" cy="857551"/>
                <a:chOff x="1524000" y="192743"/>
                <a:chExt cx="1783644" cy="1588991"/>
              </a:xfrm>
            </p:grpSpPr>
            <p:cxnSp>
              <p:nvCxnSpPr>
                <p:cNvPr id="112" name="Straight Arrow Connector 111"/>
                <p:cNvCxnSpPr/>
                <p:nvPr/>
              </p:nvCxnSpPr>
              <p:spPr>
                <a:xfrm rot="16200000" flipH="1">
                  <a:off x="1475984" y="503229"/>
                  <a:ext cx="1588991" cy="968019"/>
                </a:xfrm>
                <a:prstGeom prst="straightConnector1">
                  <a:avLst/>
                </a:prstGeom>
                <a:ln w="38100">
                  <a:solidFill>
                    <a:schemeClr val="tx2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6"/>
                <p:cNvSpPr/>
                <p:nvPr/>
              </p:nvSpPr>
              <p:spPr>
                <a:xfrm>
                  <a:off x="1524000" y="510988"/>
                  <a:ext cx="1783644" cy="78441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latin typeface="Arial Black" pitchFamily="34" charset="0"/>
                  </a:endParaRPr>
                </a:p>
              </p:txBody>
            </p:sp>
          </p:grpSp>
          <p:sp>
            <p:nvSpPr>
              <p:cNvPr id="111" name="TextBox 110"/>
              <p:cNvSpPr txBox="1"/>
              <p:nvPr/>
            </p:nvSpPr>
            <p:spPr>
              <a:xfrm>
                <a:off x="-178109" y="1611868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Input B</a:t>
                </a:r>
                <a:endParaRPr lang="en-US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3733800" y="2553745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Black" pitchFamily="34" charset="0"/>
                </a:rPr>
                <a:t>GDH</a:t>
              </a:r>
              <a:endParaRPr lang="en-US" sz="1400" dirty="0">
                <a:latin typeface="Arial Black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711932" y="2551044"/>
              <a:ext cx="6126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Black" pitchFamily="34" charset="0"/>
                </a:rPr>
                <a:t>ADH</a:t>
              </a:r>
              <a:endParaRPr lang="en-US" sz="1400" dirty="0">
                <a:latin typeface="Arial Black" pitchFamily="34" charset="0"/>
              </a:endParaRPr>
            </a:p>
          </p:txBody>
        </p:sp>
        <p:grpSp>
          <p:nvGrpSpPr>
            <p:cNvPr id="8" name="Group 65"/>
            <p:cNvGrpSpPr/>
            <p:nvPr/>
          </p:nvGrpSpPr>
          <p:grpSpPr>
            <a:xfrm>
              <a:off x="4837845" y="3276600"/>
              <a:ext cx="877164" cy="634162"/>
              <a:chOff x="7306122" y="3491895"/>
              <a:chExt cx="966405" cy="699105"/>
            </a:xfrm>
          </p:grpSpPr>
          <p:grpSp>
            <p:nvGrpSpPr>
              <p:cNvPr id="9" name="Group 21"/>
              <p:cNvGrpSpPr/>
              <p:nvPr/>
            </p:nvGrpSpPr>
            <p:grpSpPr>
              <a:xfrm>
                <a:off x="7361853" y="3491895"/>
                <a:ext cx="867747" cy="699105"/>
                <a:chOff x="1523998" y="3951194"/>
                <a:chExt cx="1574800" cy="1295400"/>
              </a:xfrm>
            </p:grpSpPr>
            <p:cxnSp>
              <p:nvCxnSpPr>
                <p:cNvPr id="108" name="Straight Arrow Connector 107"/>
                <p:cNvCxnSpPr/>
                <p:nvPr/>
              </p:nvCxnSpPr>
              <p:spPr>
                <a:xfrm rot="16200000" flipH="1">
                  <a:off x="1603020" y="4027394"/>
                  <a:ext cx="1295400" cy="1142999"/>
                </a:xfrm>
                <a:prstGeom prst="straightConnector1">
                  <a:avLst/>
                </a:prstGeom>
                <a:ln w="38100">
                  <a:solidFill>
                    <a:schemeClr val="tx2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Oval 108"/>
                <p:cNvSpPr/>
                <p:nvPr/>
              </p:nvSpPr>
              <p:spPr>
                <a:xfrm>
                  <a:off x="1523998" y="4114799"/>
                  <a:ext cx="1574800" cy="708212"/>
                </a:xfrm>
                <a:prstGeom prst="ellipse">
                  <a:avLst/>
                </a:prstGeom>
                <a:solidFill>
                  <a:srgbClr val="FBFB71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Arial Black" pitchFamily="34" charset="0"/>
                  </a:endParaRPr>
                </a:p>
              </p:txBody>
            </p:sp>
          </p:grpSp>
          <p:sp>
            <p:nvSpPr>
              <p:cNvPr id="107" name="TextBox 106"/>
              <p:cNvSpPr txBox="1"/>
              <p:nvPr/>
            </p:nvSpPr>
            <p:spPr>
              <a:xfrm>
                <a:off x="7306122" y="3569658"/>
                <a:ext cx="966405" cy="4071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Output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2" name="Curved Left Arrow 101"/>
            <p:cNvSpPr/>
            <p:nvPr/>
          </p:nvSpPr>
          <p:spPr>
            <a:xfrm rot="10800000" flipH="1" flipV="1">
              <a:off x="5292983" y="2362200"/>
              <a:ext cx="345817" cy="779520"/>
            </a:xfrm>
            <a:prstGeom prst="curvedLef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" name="Curved Left Arrow 102"/>
            <p:cNvSpPr/>
            <p:nvPr/>
          </p:nvSpPr>
          <p:spPr>
            <a:xfrm flipH="1">
              <a:off x="6360888" y="2355157"/>
              <a:ext cx="248423" cy="820680"/>
            </a:xfrm>
            <a:prstGeom prst="curvedLef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648200" y="3048000"/>
              <a:ext cx="762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 Black" pitchFamily="34" charset="0"/>
                </a:rPr>
                <a:t>NAD</a:t>
              </a:r>
              <a:r>
                <a:rPr lang="en-US" sz="1100" dirty="0">
                  <a:latin typeface="Arial Black" pitchFamily="34" charset="0"/>
                </a:rPr>
                <a:t>H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553200" y="3048000"/>
              <a:ext cx="1295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 Black" pitchFamily="34" charset="0"/>
                </a:rPr>
                <a:t>Acetaldehyde</a:t>
              </a:r>
              <a:endParaRPr lang="en-US" sz="1100" baseline="30000" dirty="0">
                <a:latin typeface="Arial Black" pitchFamily="34" charset="0"/>
              </a:endParaRPr>
            </a:p>
          </p:txBody>
        </p:sp>
      </p:grpSp>
      <p:sp>
        <p:nvSpPr>
          <p:cNvPr id="121" name="Text Box 8"/>
          <p:cNvSpPr txBox="1">
            <a:spLocks noChangeArrowheads="1"/>
          </p:cNvSpPr>
          <p:nvPr/>
        </p:nvSpPr>
        <p:spPr bwMode="auto">
          <a:xfrm>
            <a:off x="3657600" y="713601"/>
            <a:ext cx="1107996" cy="36933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fr-FR" b="1" kern="1200" dirty="0">
                <a:solidFill>
                  <a:srgbClr val="FF0000"/>
                </a:solidFill>
                <a:latin typeface="Arial" charset="0"/>
                <a:ea typeface="ＭＳ Ｐゴシック"/>
                <a:cs typeface="Arial" charset="0"/>
              </a:rPr>
              <a:t>OR </a:t>
            </a:r>
            <a:r>
              <a:rPr lang="fr-FR" b="1" kern="1200" dirty="0" err="1">
                <a:solidFill>
                  <a:srgbClr val="FF0000"/>
                </a:solidFill>
                <a:latin typeface="Arial" charset="0"/>
                <a:ea typeface="ＭＳ Ｐゴシック"/>
                <a:cs typeface="Arial" charset="0"/>
              </a:rPr>
              <a:t>Gate</a:t>
            </a:r>
            <a:endParaRPr lang="fr-FR" b="1" kern="1200" dirty="0">
              <a:solidFill>
                <a:srgbClr val="FF0000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22" name="Right Arrow 121"/>
          <p:cNvSpPr/>
          <p:nvPr/>
        </p:nvSpPr>
        <p:spPr>
          <a:xfrm>
            <a:off x="2362200" y="1170801"/>
            <a:ext cx="1143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ight Arrow 123"/>
          <p:cNvSpPr/>
          <p:nvPr/>
        </p:nvSpPr>
        <p:spPr>
          <a:xfrm>
            <a:off x="2362200" y="1932801"/>
            <a:ext cx="1143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2362200" y="86600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Input 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362200" y="163966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Input 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3" name="Right Arrow Callout 132"/>
          <p:cNvSpPr/>
          <p:nvPr/>
        </p:nvSpPr>
        <p:spPr>
          <a:xfrm>
            <a:off x="3505200" y="1094601"/>
            <a:ext cx="2286000" cy="1143000"/>
          </a:xfrm>
          <a:prstGeom prst="rightArrow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Biocatalytic</a:t>
            </a:r>
            <a:r>
              <a:rPr lang="en-US" b="1" dirty="0" smtClean="0">
                <a:solidFill>
                  <a:schemeClr val="tx1"/>
                </a:solidFill>
              </a:rPr>
              <a:t> reaction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791200" y="147560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Output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5" name="Rectangle 7"/>
          <p:cNvSpPr>
            <a:spLocks noChangeArrowheads="1"/>
          </p:cNvSpPr>
          <p:nvPr/>
        </p:nvSpPr>
        <p:spPr bwMode="auto">
          <a:xfrm>
            <a:off x="457200" y="152400"/>
            <a:ext cx="82296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kern="1200" dirty="0" err="1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Logic</a:t>
            </a:r>
            <a:r>
              <a:rPr lang="fr-FR" sz="2400" b="1" kern="1200" dirty="0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 Gates &amp; </a:t>
            </a:r>
            <a:r>
              <a:rPr lang="fr-FR" sz="2400" b="1" kern="1200" dirty="0" err="1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Elementary</a:t>
            </a:r>
            <a:r>
              <a:rPr lang="fr-FR" sz="2400" b="1" kern="1200" dirty="0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 </a:t>
            </a:r>
            <a:r>
              <a:rPr lang="fr-FR" sz="2400" b="1" kern="1200" dirty="0" err="1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Computing</a:t>
            </a:r>
            <a:r>
              <a:rPr lang="fr-FR" sz="2400" b="1" kern="1200" dirty="0">
                <a:solidFill>
                  <a:srgbClr val="FF0000"/>
                </a:solidFill>
                <a:latin typeface="Arial" charset="0"/>
                <a:ea typeface="ＭＳ Ｐゴシック" pitchFamily="16" charset="-128"/>
                <a:cs typeface="+mn-cs"/>
              </a:rPr>
              <a:t> by Enzymes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858000" y="4724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Digitalization of chemical signals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7" name="Right Arrow 136"/>
          <p:cNvSpPr/>
          <p:nvPr/>
        </p:nvSpPr>
        <p:spPr>
          <a:xfrm rot="10800000">
            <a:off x="6248400" y="5943599"/>
            <a:ext cx="914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/>
          <p:cNvSpPr txBox="1"/>
          <p:nvPr/>
        </p:nvSpPr>
        <p:spPr>
          <a:xfrm>
            <a:off x="7162800" y="5334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“1”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086600" y="5562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undefined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0" name="Straight Connector 139"/>
          <p:cNvCxnSpPr/>
          <p:nvPr/>
        </p:nvCxnSpPr>
        <p:spPr>
          <a:xfrm rot="10800000">
            <a:off x="4876800" y="58674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10800000">
            <a:off x="4876800" y="5715000"/>
            <a:ext cx="129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ight Arrow 141"/>
          <p:cNvSpPr/>
          <p:nvPr/>
        </p:nvSpPr>
        <p:spPr>
          <a:xfrm rot="10800000">
            <a:off x="6248400" y="5715000"/>
            <a:ext cx="914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Right Arrow 142"/>
          <p:cNvSpPr/>
          <p:nvPr/>
        </p:nvSpPr>
        <p:spPr>
          <a:xfrm rot="10800000">
            <a:off x="6248401" y="5486400"/>
            <a:ext cx="914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TextBox 143"/>
          <p:cNvSpPr txBox="1"/>
          <p:nvPr/>
        </p:nvSpPr>
        <p:spPr>
          <a:xfrm>
            <a:off x="7162800" y="58028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“0”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381000" y="0"/>
            <a:ext cx="7924800" cy="1063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900" b="1" dirty="0" smtClean="0">
                <a:solidFill>
                  <a:srgbClr val="28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ans" pitchFamily="34" charset="0"/>
                <a:ea typeface="DejaVu Sans" pitchFamily="34" charset="0"/>
                <a:cs typeface="DejaVu Sans" pitchFamily="34" charset="0"/>
              </a:rPr>
              <a:t>ENZYME LOGIC GATES AND NETWORKING</a:t>
            </a:r>
            <a:endParaRPr lang="en-US" sz="2900" b="1" dirty="0">
              <a:solidFill>
                <a:srgbClr val="28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ans" pitchFamily="34" charset="0"/>
              <a:ea typeface="DejaVu Sans" pitchFamily="34" charset="0"/>
              <a:cs typeface="DejaVu Sans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14400" y="1219200"/>
            <a:ext cx="7543800" cy="4924425"/>
            <a:chOff x="1241279" y="3009601"/>
            <a:chExt cx="7627678" cy="4505037"/>
          </a:xfrm>
        </p:grpSpPr>
        <p:pic>
          <p:nvPicPr>
            <p:cNvPr id="20486" name="Picture 9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6317" y="3063239"/>
              <a:ext cx="7130518" cy="4451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reeform 10"/>
            <p:cNvSpPr/>
            <p:nvPr/>
          </p:nvSpPr>
          <p:spPr>
            <a:xfrm>
              <a:off x="1241279" y="3170807"/>
              <a:ext cx="2831487" cy="156267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*/ 5419351 1 1725033"/>
                <a:gd name="f8" fmla="*/ 10800 10800 1"/>
                <a:gd name="f9" fmla="+- 0 0 360"/>
                <a:gd name="f10" fmla="val 10800"/>
                <a:gd name="f11" fmla="+- 0 0 0"/>
                <a:gd name="f12" fmla="*/ f3 1 21600"/>
                <a:gd name="f13" fmla="*/ f4 1 21600"/>
                <a:gd name="f14" fmla="val f5"/>
                <a:gd name="f15" fmla="val f6"/>
                <a:gd name="f16" fmla="*/ 0 f7 1"/>
                <a:gd name="f17" fmla="*/ f5 f0 1"/>
                <a:gd name="f18" fmla="*/ f9 f0 1"/>
                <a:gd name="f19" fmla="*/ f11 f0 1"/>
                <a:gd name="f20" fmla="+- f15 0 f14"/>
                <a:gd name="f21" fmla="*/ f16 1 f2"/>
                <a:gd name="f22" fmla="*/ f17 1 f2"/>
                <a:gd name="f23" fmla="*/ f18 1 f2"/>
                <a:gd name="f24" fmla="*/ f19 1 f2"/>
                <a:gd name="f25" fmla="*/ f20 1 21600"/>
                <a:gd name="f26" fmla="+- 0 0 f21"/>
                <a:gd name="f27" fmla="+- f22 0 f1"/>
                <a:gd name="f28" fmla="+- f23 0 f1"/>
                <a:gd name="f29" fmla="+- f24 0 f1"/>
                <a:gd name="f30" fmla="*/ 3163 f25 1"/>
                <a:gd name="f31" fmla="*/ 18437 f25 1"/>
                <a:gd name="f32" fmla="*/ 10800 f25 1"/>
                <a:gd name="f33" fmla="*/ 0 f25 1"/>
                <a:gd name="f34" fmla="*/ 21600 f25 1"/>
                <a:gd name="f35" fmla="*/ f26 f0 1"/>
                <a:gd name="f36" fmla="+- f28 0 f27"/>
                <a:gd name="f37" fmla="*/ f35 1 f7"/>
                <a:gd name="f38" fmla="*/ f32 1 f25"/>
                <a:gd name="f39" fmla="*/ f33 1 f25"/>
                <a:gd name="f40" fmla="*/ f30 1 f25"/>
                <a:gd name="f41" fmla="*/ f31 1 f25"/>
                <a:gd name="f42" fmla="*/ f34 1 f25"/>
                <a:gd name="f43" fmla="+- f37 0 f1"/>
                <a:gd name="f44" fmla="*/ f40 f12 1"/>
                <a:gd name="f45" fmla="*/ f41 f12 1"/>
                <a:gd name="f46" fmla="*/ f41 f13 1"/>
                <a:gd name="f47" fmla="*/ f40 f13 1"/>
                <a:gd name="f48" fmla="*/ f38 f12 1"/>
                <a:gd name="f49" fmla="*/ f39 f13 1"/>
                <a:gd name="f50" fmla="*/ f39 f12 1"/>
                <a:gd name="f51" fmla="*/ f38 f13 1"/>
                <a:gd name="f52" fmla="*/ f42 f13 1"/>
                <a:gd name="f53" fmla="*/ f42 f12 1"/>
                <a:gd name="f54" fmla="+- f43 f1 0"/>
                <a:gd name="f55" fmla="*/ f54 f7 1"/>
                <a:gd name="f56" fmla="*/ f55 1 f0"/>
                <a:gd name="f57" fmla="+- 0 0 f56"/>
                <a:gd name="f58" fmla="+- 0 0 f57"/>
                <a:gd name="f59" fmla="*/ f58 f0 1"/>
                <a:gd name="f60" fmla="*/ f59 1 f7"/>
                <a:gd name="f61" fmla="+- f60 0 f1"/>
                <a:gd name="f62" fmla="cos 1 f61"/>
                <a:gd name="f63" fmla="sin 1 f61"/>
                <a:gd name="f64" fmla="+- 0 0 f62"/>
                <a:gd name="f65" fmla="+- 0 0 f63"/>
                <a:gd name="f66" fmla="+- 0 0 f64"/>
                <a:gd name="f67" fmla="+- 0 0 f65"/>
                <a:gd name="f68" fmla="val f66"/>
                <a:gd name="f69" fmla="val f67"/>
                <a:gd name="f70" fmla="+- 0 0 f68"/>
                <a:gd name="f71" fmla="+- 0 0 f69"/>
                <a:gd name="f72" fmla="*/ 10800 f70 1"/>
                <a:gd name="f73" fmla="*/ 10800 f71 1"/>
                <a:gd name="f74" fmla="*/ f72 f72 1"/>
                <a:gd name="f75" fmla="*/ f73 f73 1"/>
                <a:gd name="f76" fmla="+- f74 f75 0"/>
                <a:gd name="f77" fmla="sqrt f76"/>
                <a:gd name="f78" fmla="*/ f8 1 f77"/>
                <a:gd name="f79" fmla="*/ f70 f78 1"/>
                <a:gd name="f80" fmla="*/ f71 f78 1"/>
                <a:gd name="f81" fmla="+- 10800 0 f79"/>
                <a:gd name="f82" fmla="+- 10800 0 f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8" y="f49"/>
                </a:cxn>
                <a:cxn ang="f29">
                  <a:pos x="f44" y="f47"/>
                </a:cxn>
                <a:cxn ang="f29">
                  <a:pos x="f50" y="f51"/>
                </a:cxn>
                <a:cxn ang="f29">
                  <a:pos x="f44" y="f46"/>
                </a:cxn>
                <a:cxn ang="f29">
                  <a:pos x="f48" y="f52"/>
                </a:cxn>
                <a:cxn ang="f29">
                  <a:pos x="f45" y="f46"/>
                </a:cxn>
                <a:cxn ang="f29">
                  <a:pos x="f53" y="f51"/>
                </a:cxn>
                <a:cxn ang="f29">
                  <a:pos x="f45" y="f47"/>
                </a:cxn>
              </a:cxnLst>
              <a:rect l="f44" t="f47" r="f45" b="f46"/>
              <a:pathLst>
                <a:path w="21600" h="21600">
                  <a:moveTo>
                    <a:pt x="f81" y="f82"/>
                  </a:moveTo>
                  <a:arcTo wR="f10" hR="f10" stAng="f27" swAng="f36"/>
                  <a:close/>
                </a:path>
              </a:pathLst>
            </a:custGeom>
            <a:noFill/>
            <a:ln w="18361">
              <a:solidFill>
                <a:srgbClr val="0000FF"/>
              </a:solidFill>
              <a:prstDash val="solid"/>
            </a:ln>
          </p:spPr>
          <p:txBody>
            <a:bodyPr lIns="99002" tIns="54004" rIns="99002" bIns="54004" anchor="ctr" compatLnSpc="0"/>
            <a:lstStyle/>
            <a:p>
              <a:pPr defTabSz="829452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kern="0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11" name="Straight Connector 11"/>
            <p:cNvSpPr/>
            <p:nvPr/>
          </p:nvSpPr>
          <p:spPr>
            <a:xfrm>
              <a:off x="2990894" y="4733482"/>
              <a:ext cx="385236" cy="7087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8361">
              <a:solidFill>
                <a:srgbClr val="0000FF"/>
              </a:solidFill>
              <a:prstDash val="solid"/>
              <a:tailEnd type="arrow"/>
            </a:ln>
          </p:spPr>
          <p:txBody>
            <a:bodyPr lIns="99002" tIns="54004" rIns="99002" bIns="54004" anchor="ctr" anchorCtr="1" compatLnSpc="0"/>
            <a:lstStyle/>
            <a:p>
              <a:pPr defTabSz="829452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kern="0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13" name="Straight Connector 13"/>
            <p:cNvSpPr/>
            <p:nvPr/>
          </p:nvSpPr>
          <p:spPr>
            <a:xfrm flipH="1">
              <a:off x="4116105" y="4974564"/>
              <a:ext cx="2462302" cy="177906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8361">
              <a:solidFill>
                <a:srgbClr val="FF0000"/>
              </a:solidFill>
              <a:prstDash val="solid"/>
              <a:tailEnd type="arrow"/>
            </a:ln>
          </p:spPr>
          <p:txBody>
            <a:bodyPr lIns="99002" tIns="54004" rIns="99002" bIns="54004" anchor="ctr" anchorCtr="1" compatLnSpc="0"/>
            <a:lstStyle/>
            <a:p>
              <a:pPr defTabSz="829452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kern="0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3986087" y="3223090"/>
              <a:ext cx="1979152" cy="143196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*/ 5419351 1 1725033"/>
                <a:gd name="f8" fmla="*/ 10800 10800 1"/>
                <a:gd name="f9" fmla="+- 0 0 360"/>
                <a:gd name="f10" fmla="val 10800"/>
                <a:gd name="f11" fmla="+- 0 0 0"/>
                <a:gd name="f12" fmla="*/ f3 1 21600"/>
                <a:gd name="f13" fmla="*/ f4 1 21600"/>
                <a:gd name="f14" fmla="val f5"/>
                <a:gd name="f15" fmla="val f6"/>
                <a:gd name="f16" fmla="*/ 0 f7 1"/>
                <a:gd name="f17" fmla="*/ f5 f0 1"/>
                <a:gd name="f18" fmla="*/ f9 f0 1"/>
                <a:gd name="f19" fmla="*/ f11 f0 1"/>
                <a:gd name="f20" fmla="+- f15 0 f14"/>
                <a:gd name="f21" fmla="*/ f16 1 f2"/>
                <a:gd name="f22" fmla="*/ f17 1 f2"/>
                <a:gd name="f23" fmla="*/ f18 1 f2"/>
                <a:gd name="f24" fmla="*/ f19 1 f2"/>
                <a:gd name="f25" fmla="*/ f20 1 21600"/>
                <a:gd name="f26" fmla="+- 0 0 f21"/>
                <a:gd name="f27" fmla="+- f22 0 f1"/>
                <a:gd name="f28" fmla="+- f23 0 f1"/>
                <a:gd name="f29" fmla="+- f24 0 f1"/>
                <a:gd name="f30" fmla="*/ 3163 f25 1"/>
                <a:gd name="f31" fmla="*/ 18437 f25 1"/>
                <a:gd name="f32" fmla="*/ 10800 f25 1"/>
                <a:gd name="f33" fmla="*/ 0 f25 1"/>
                <a:gd name="f34" fmla="*/ 21600 f25 1"/>
                <a:gd name="f35" fmla="*/ f26 f0 1"/>
                <a:gd name="f36" fmla="+- f28 0 f27"/>
                <a:gd name="f37" fmla="*/ f35 1 f7"/>
                <a:gd name="f38" fmla="*/ f32 1 f25"/>
                <a:gd name="f39" fmla="*/ f33 1 f25"/>
                <a:gd name="f40" fmla="*/ f30 1 f25"/>
                <a:gd name="f41" fmla="*/ f31 1 f25"/>
                <a:gd name="f42" fmla="*/ f34 1 f25"/>
                <a:gd name="f43" fmla="+- f37 0 f1"/>
                <a:gd name="f44" fmla="*/ f40 f12 1"/>
                <a:gd name="f45" fmla="*/ f41 f12 1"/>
                <a:gd name="f46" fmla="*/ f41 f13 1"/>
                <a:gd name="f47" fmla="*/ f40 f13 1"/>
                <a:gd name="f48" fmla="*/ f38 f12 1"/>
                <a:gd name="f49" fmla="*/ f39 f13 1"/>
                <a:gd name="f50" fmla="*/ f39 f12 1"/>
                <a:gd name="f51" fmla="*/ f38 f13 1"/>
                <a:gd name="f52" fmla="*/ f42 f13 1"/>
                <a:gd name="f53" fmla="*/ f42 f12 1"/>
                <a:gd name="f54" fmla="+- f43 f1 0"/>
                <a:gd name="f55" fmla="*/ f54 f7 1"/>
                <a:gd name="f56" fmla="*/ f55 1 f0"/>
                <a:gd name="f57" fmla="+- 0 0 f56"/>
                <a:gd name="f58" fmla="+- 0 0 f57"/>
                <a:gd name="f59" fmla="*/ f58 f0 1"/>
                <a:gd name="f60" fmla="*/ f59 1 f7"/>
                <a:gd name="f61" fmla="+- f60 0 f1"/>
                <a:gd name="f62" fmla="cos 1 f61"/>
                <a:gd name="f63" fmla="sin 1 f61"/>
                <a:gd name="f64" fmla="+- 0 0 f62"/>
                <a:gd name="f65" fmla="+- 0 0 f63"/>
                <a:gd name="f66" fmla="+- 0 0 f64"/>
                <a:gd name="f67" fmla="+- 0 0 f65"/>
                <a:gd name="f68" fmla="val f66"/>
                <a:gd name="f69" fmla="val f67"/>
                <a:gd name="f70" fmla="+- 0 0 f68"/>
                <a:gd name="f71" fmla="+- 0 0 f69"/>
                <a:gd name="f72" fmla="*/ 10800 f70 1"/>
                <a:gd name="f73" fmla="*/ 10800 f71 1"/>
                <a:gd name="f74" fmla="*/ f72 f72 1"/>
                <a:gd name="f75" fmla="*/ f73 f73 1"/>
                <a:gd name="f76" fmla="+- f74 f75 0"/>
                <a:gd name="f77" fmla="sqrt f76"/>
                <a:gd name="f78" fmla="*/ f8 1 f77"/>
                <a:gd name="f79" fmla="*/ f70 f78 1"/>
                <a:gd name="f80" fmla="*/ f71 f78 1"/>
                <a:gd name="f81" fmla="+- 10800 0 f79"/>
                <a:gd name="f82" fmla="+- 10800 0 f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8" y="f49"/>
                </a:cxn>
                <a:cxn ang="f29">
                  <a:pos x="f44" y="f47"/>
                </a:cxn>
                <a:cxn ang="f29">
                  <a:pos x="f50" y="f51"/>
                </a:cxn>
                <a:cxn ang="f29">
                  <a:pos x="f44" y="f46"/>
                </a:cxn>
                <a:cxn ang="f29">
                  <a:pos x="f48" y="f52"/>
                </a:cxn>
                <a:cxn ang="f29">
                  <a:pos x="f45" y="f46"/>
                </a:cxn>
                <a:cxn ang="f29">
                  <a:pos x="f53" y="f51"/>
                </a:cxn>
                <a:cxn ang="f29">
                  <a:pos x="f45" y="f47"/>
                </a:cxn>
              </a:cxnLst>
              <a:rect l="f44" t="f47" r="f45" b="f46"/>
              <a:pathLst>
                <a:path w="21600" h="21600">
                  <a:moveTo>
                    <a:pt x="f81" y="f82"/>
                  </a:moveTo>
                  <a:arcTo wR="f10" hR="f10" stAng="f27" swAng="f36"/>
                  <a:close/>
                </a:path>
              </a:pathLst>
            </a:custGeom>
            <a:noFill/>
            <a:ln w="18361">
              <a:solidFill>
                <a:srgbClr val="00FF00"/>
              </a:solidFill>
              <a:prstDash val="solid"/>
            </a:ln>
          </p:spPr>
          <p:txBody>
            <a:bodyPr lIns="99002" tIns="54004" rIns="99002" bIns="54004" anchor="ctr" compatLnSpc="0"/>
            <a:lstStyle/>
            <a:p>
              <a:pPr defTabSz="829452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kern="0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15" name="Straight Connector 15"/>
            <p:cNvSpPr/>
            <p:nvPr/>
          </p:nvSpPr>
          <p:spPr>
            <a:xfrm>
              <a:off x="5111299" y="4655058"/>
              <a:ext cx="585880" cy="13753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18361">
              <a:solidFill>
                <a:srgbClr val="00FF00"/>
              </a:solidFill>
              <a:prstDash val="solid"/>
              <a:tailEnd type="arrow"/>
            </a:ln>
          </p:spPr>
          <p:txBody>
            <a:bodyPr lIns="99002" tIns="54004" rIns="99002" bIns="54004" anchor="ctr" anchorCtr="1" compatLnSpc="0"/>
            <a:lstStyle/>
            <a:p>
              <a:pPr defTabSz="829452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kern="0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225246" y="5689096"/>
              <a:ext cx="805786" cy="344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0004" tIns="44997" rIns="90004" bIns="44997" compatLnSpc="0">
              <a:spAutoFit/>
            </a:bodyPr>
            <a:lstStyle/>
            <a:p>
              <a:pPr defTabSz="829452" fontAlgn="auto" hangingPunct="0">
                <a:spcBef>
                  <a:spcPts val="0"/>
                </a:spcBef>
                <a:spcAft>
                  <a:spcPts val="0"/>
                </a:spcAft>
                <a:defRPr sz="1600" b="1" i="0" u="none" strike="noStrike" kern="0" cap="none" spc="0" baseline="0">
                  <a:solidFill>
                    <a:srgbClr val="0000FF"/>
                  </a:solidFill>
                  <a:uFillTx/>
                </a:defRPr>
              </a:pPr>
              <a:r>
                <a:rPr lang="en-US" sz="1500" b="1" kern="0" dirty="0">
                  <a:solidFill>
                    <a:srgbClr val="0000FF"/>
                  </a:solidFill>
                  <a:latin typeface="Arial" pitchFamily="18"/>
                  <a:ea typeface="Arial" pitchFamily="2"/>
                  <a:cs typeface="Arial" pitchFamily="2"/>
                </a:rPr>
                <a:t>AND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459598" y="6788488"/>
              <a:ext cx="693425" cy="3427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0004" tIns="44997" rIns="90004" bIns="44997" compatLnSpc="0">
              <a:spAutoFit/>
            </a:bodyPr>
            <a:lstStyle/>
            <a:p>
              <a:pPr defTabSz="829452" fontAlgn="auto" hangingPunct="0">
                <a:spcBef>
                  <a:spcPts val="0"/>
                </a:spcBef>
                <a:spcAft>
                  <a:spcPts val="0"/>
                </a:spcAft>
                <a:defRPr sz="1600" b="1" i="0" u="none" strike="noStrike" kern="0" cap="none" spc="0" baseline="0">
                  <a:solidFill>
                    <a:srgbClr val="FF0000"/>
                  </a:solidFill>
                  <a:uFillTx/>
                </a:defRPr>
              </a:pPr>
              <a:r>
                <a:rPr lang="en-US" sz="1500" b="1" kern="0" dirty="0">
                  <a:solidFill>
                    <a:srgbClr val="FF0000"/>
                  </a:solidFill>
                  <a:latin typeface="Arial" pitchFamily="18"/>
                  <a:ea typeface="Arial" pitchFamily="2"/>
                  <a:cs typeface="Arial" pitchFamily="2"/>
                </a:rPr>
                <a:t>OR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331204" y="6259850"/>
              <a:ext cx="804181" cy="344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0004" tIns="44997" rIns="90004" bIns="44997" compatLnSpc="0">
              <a:spAutoFit/>
            </a:bodyPr>
            <a:lstStyle/>
            <a:p>
              <a:pPr defTabSz="829452" fontAlgn="auto" hangingPunct="0">
                <a:spcBef>
                  <a:spcPts val="0"/>
                </a:spcBef>
                <a:spcAft>
                  <a:spcPts val="0"/>
                </a:spcAft>
                <a:defRPr sz="1600" b="1" i="0" u="none" strike="noStrike" kern="0" cap="none" spc="0" baseline="0">
                  <a:solidFill>
                    <a:srgbClr val="00FF00"/>
                  </a:solidFill>
                  <a:uFillTx/>
                </a:defRPr>
              </a:pPr>
              <a:r>
                <a:rPr lang="en-US" sz="1500" b="1" kern="0" dirty="0">
                  <a:solidFill>
                    <a:srgbClr val="00FF00"/>
                  </a:solidFill>
                  <a:latin typeface="Arial" pitchFamily="18"/>
                  <a:ea typeface="Arial" pitchFamily="2"/>
                  <a:cs typeface="Arial" pitchFamily="2"/>
                </a:rPr>
                <a:t>AND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5910664" y="3009601"/>
              <a:ext cx="2958293" cy="21392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*/ 5419351 1 1725033"/>
                <a:gd name="f8" fmla="*/ 10800 10800 1"/>
                <a:gd name="f9" fmla="+- 0 0 360"/>
                <a:gd name="f10" fmla="val 10800"/>
                <a:gd name="f11" fmla="+- 0 0 0"/>
                <a:gd name="f12" fmla="*/ f3 1 21600"/>
                <a:gd name="f13" fmla="*/ f4 1 21600"/>
                <a:gd name="f14" fmla="val f5"/>
                <a:gd name="f15" fmla="val f6"/>
                <a:gd name="f16" fmla="*/ 0 f7 1"/>
                <a:gd name="f17" fmla="*/ f5 f0 1"/>
                <a:gd name="f18" fmla="*/ f9 f0 1"/>
                <a:gd name="f19" fmla="*/ f11 f0 1"/>
                <a:gd name="f20" fmla="+- f15 0 f14"/>
                <a:gd name="f21" fmla="*/ f16 1 f2"/>
                <a:gd name="f22" fmla="*/ f17 1 f2"/>
                <a:gd name="f23" fmla="*/ f18 1 f2"/>
                <a:gd name="f24" fmla="*/ f19 1 f2"/>
                <a:gd name="f25" fmla="*/ f20 1 21600"/>
                <a:gd name="f26" fmla="+- 0 0 f21"/>
                <a:gd name="f27" fmla="+- f22 0 f1"/>
                <a:gd name="f28" fmla="+- f23 0 f1"/>
                <a:gd name="f29" fmla="+- f24 0 f1"/>
                <a:gd name="f30" fmla="*/ 3163 f25 1"/>
                <a:gd name="f31" fmla="*/ 18437 f25 1"/>
                <a:gd name="f32" fmla="*/ 10800 f25 1"/>
                <a:gd name="f33" fmla="*/ 0 f25 1"/>
                <a:gd name="f34" fmla="*/ 21600 f25 1"/>
                <a:gd name="f35" fmla="*/ f26 f0 1"/>
                <a:gd name="f36" fmla="+- f28 0 f27"/>
                <a:gd name="f37" fmla="*/ f35 1 f7"/>
                <a:gd name="f38" fmla="*/ f32 1 f25"/>
                <a:gd name="f39" fmla="*/ f33 1 f25"/>
                <a:gd name="f40" fmla="*/ f30 1 f25"/>
                <a:gd name="f41" fmla="*/ f31 1 f25"/>
                <a:gd name="f42" fmla="*/ f34 1 f25"/>
                <a:gd name="f43" fmla="+- f37 0 f1"/>
                <a:gd name="f44" fmla="*/ f40 f12 1"/>
                <a:gd name="f45" fmla="*/ f41 f12 1"/>
                <a:gd name="f46" fmla="*/ f41 f13 1"/>
                <a:gd name="f47" fmla="*/ f40 f13 1"/>
                <a:gd name="f48" fmla="*/ f38 f12 1"/>
                <a:gd name="f49" fmla="*/ f39 f13 1"/>
                <a:gd name="f50" fmla="*/ f39 f12 1"/>
                <a:gd name="f51" fmla="*/ f38 f13 1"/>
                <a:gd name="f52" fmla="*/ f42 f13 1"/>
                <a:gd name="f53" fmla="*/ f42 f12 1"/>
                <a:gd name="f54" fmla="+- f43 f1 0"/>
                <a:gd name="f55" fmla="*/ f54 f7 1"/>
                <a:gd name="f56" fmla="*/ f55 1 f0"/>
                <a:gd name="f57" fmla="+- 0 0 f56"/>
                <a:gd name="f58" fmla="+- 0 0 f57"/>
                <a:gd name="f59" fmla="*/ f58 f0 1"/>
                <a:gd name="f60" fmla="*/ f59 1 f7"/>
                <a:gd name="f61" fmla="+- f60 0 f1"/>
                <a:gd name="f62" fmla="cos 1 f61"/>
                <a:gd name="f63" fmla="sin 1 f61"/>
                <a:gd name="f64" fmla="+- 0 0 f62"/>
                <a:gd name="f65" fmla="+- 0 0 f63"/>
                <a:gd name="f66" fmla="+- 0 0 f64"/>
                <a:gd name="f67" fmla="+- 0 0 f65"/>
                <a:gd name="f68" fmla="val f66"/>
                <a:gd name="f69" fmla="val f67"/>
                <a:gd name="f70" fmla="+- 0 0 f68"/>
                <a:gd name="f71" fmla="+- 0 0 f69"/>
                <a:gd name="f72" fmla="*/ 10800 f70 1"/>
                <a:gd name="f73" fmla="*/ 10800 f71 1"/>
                <a:gd name="f74" fmla="*/ f72 f72 1"/>
                <a:gd name="f75" fmla="*/ f73 f73 1"/>
                <a:gd name="f76" fmla="+- f74 f75 0"/>
                <a:gd name="f77" fmla="sqrt f76"/>
                <a:gd name="f78" fmla="*/ f8 1 f77"/>
                <a:gd name="f79" fmla="*/ f70 f78 1"/>
                <a:gd name="f80" fmla="*/ f71 f78 1"/>
                <a:gd name="f81" fmla="+- 10800 0 f79"/>
                <a:gd name="f82" fmla="+- 10800 0 f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8" y="f49"/>
                </a:cxn>
                <a:cxn ang="f29">
                  <a:pos x="f44" y="f47"/>
                </a:cxn>
                <a:cxn ang="f29">
                  <a:pos x="f50" y="f51"/>
                </a:cxn>
                <a:cxn ang="f29">
                  <a:pos x="f44" y="f46"/>
                </a:cxn>
                <a:cxn ang="f29">
                  <a:pos x="f48" y="f52"/>
                </a:cxn>
                <a:cxn ang="f29">
                  <a:pos x="f45" y="f46"/>
                </a:cxn>
                <a:cxn ang="f29">
                  <a:pos x="f53" y="f51"/>
                </a:cxn>
                <a:cxn ang="f29">
                  <a:pos x="f45" y="f47"/>
                </a:cxn>
              </a:cxnLst>
              <a:rect l="f44" t="f47" r="f45" b="f46"/>
              <a:pathLst>
                <a:path w="21600" h="21600">
                  <a:moveTo>
                    <a:pt x="f81" y="f82"/>
                  </a:moveTo>
                  <a:arcTo wR="f10" hR="f10" stAng="f27" swAng="f36"/>
                  <a:close/>
                </a:path>
              </a:pathLst>
            </a:custGeom>
            <a:noFill/>
            <a:ln w="18361">
              <a:solidFill>
                <a:srgbClr val="FF0000"/>
              </a:solidFill>
              <a:prstDash val="solid"/>
            </a:ln>
          </p:spPr>
          <p:txBody>
            <a:bodyPr lIns="99002" tIns="54004" rIns="99002" bIns="54004" anchor="ctr" compatLnSpc="0"/>
            <a:lstStyle/>
            <a:p>
              <a:pPr defTabSz="829452"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kern="0" dirty="0">
                <a:solidFill>
                  <a:srgbClr val="000000"/>
                </a:solidFill>
                <a:latin typeface="Arial" pitchFamily="18"/>
                <a:ea typeface="Arial" pitchFamily="2"/>
                <a:cs typeface="Arial" pitchFamily="2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66800" y="63246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T.K. </a:t>
            </a:r>
            <a:r>
              <a:rPr lang="es-ES_tradnl" dirty="0" err="1" smtClean="0"/>
              <a:t>Tam</a:t>
            </a:r>
            <a:r>
              <a:rPr lang="es-ES_tradnl" dirty="0" smtClean="0"/>
              <a:t>, M. Pita, M. </a:t>
            </a:r>
            <a:r>
              <a:rPr lang="es-ES_tradnl" dirty="0" err="1" smtClean="0"/>
              <a:t>Ornatska</a:t>
            </a:r>
            <a:r>
              <a:rPr lang="es-ES_tradnl" dirty="0" smtClean="0"/>
              <a:t>, </a:t>
            </a:r>
            <a:r>
              <a:rPr lang="en-US" dirty="0" smtClean="0"/>
              <a:t>E. Katz</a:t>
            </a:r>
            <a:r>
              <a:rPr lang="en-US" i="1" dirty="0" smtClean="0"/>
              <a:t>, </a:t>
            </a:r>
            <a:r>
              <a:rPr lang="en-GB" i="1" dirty="0" err="1" smtClean="0"/>
              <a:t>Bioelectrochemistry</a:t>
            </a:r>
            <a:r>
              <a:rPr lang="en-GB" dirty="0" smtClean="0"/>
              <a:t> </a:t>
            </a:r>
            <a:r>
              <a:rPr lang="en-GB" b="1" dirty="0" smtClean="0"/>
              <a:t>2009</a:t>
            </a:r>
            <a:r>
              <a:rPr lang="en-GB" dirty="0" smtClean="0"/>
              <a:t>,</a:t>
            </a:r>
            <a:r>
              <a:rPr lang="en-GB" i="1" dirty="0" smtClean="0"/>
              <a:t> 76</a:t>
            </a:r>
            <a:r>
              <a:rPr lang="en-GB" dirty="0" smtClean="0"/>
              <a:t>, 4-9.</a:t>
            </a:r>
            <a:endParaRPr lang="en-US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16"/>
          <p:cNvSpPr>
            <a:spLocks noChangeArrowheads="1"/>
          </p:cNvSpPr>
          <p:nvPr/>
        </p:nvSpPr>
        <p:spPr bwMode="auto">
          <a:xfrm>
            <a:off x="3657600" y="1539419"/>
            <a:ext cx="54102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b="1" dirty="0" err="1"/>
              <a:t>Biocomputing</a:t>
            </a:r>
            <a:r>
              <a:rPr lang="en-US" sz="2000" b="1" dirty="0"/>
              <a:t> (</a:t>
            </a:r>
            <a:r>
              <a:rPr lang="en-US" sz="2000" b="1" dirty="0" err="1"/>
              <a:t>biomolecular</a:t>
            </a:r>
            <a:r>
              <a:rPr lang="en-US" sz="2000" b="1" dirty="0"/>
              <a:t> computing): Enzyme-logic gates and </a:t>
            </a:r>
            <a:r>
              <a:rPr lang="en-US" sz="2000" b="1" dirty="0" smtClean="0"/>
              <a:t>their networks.</a:t>
            </a:r>
            <a:endParaRPr lang="en-US" sz="2000" b="1" dirty="0"/>
          </a:p>
          <a:p>
            <a:endParaRPr lang="en-US" sz="2000" b="1" dirty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Biosensors and </a:t>
            </a:r>
            <a:r>
              <a:rPr lang="en-US" sz="2000" b="1" dirty="0" err="1" smtClean="0">
                <a:solidFill>
                  <a:srgbClr val="FF0000"/>
                </a:solidFill>
              </a:rPr>
              <a:t>bioactuators</a:t>
            </a:r>
            <a:r>
              <a:rPr lang="en-US" sz="2000" b="1" dirty="0" smtClean="0">
                <a:solidFill>
                  <a:srgbClr val="FF0000"/>
                </a:solidFill>
              </a:rPr>
              <a:t> – Multi-signal chemical devices integrated with </a:t>
            </a:r>
            <a:r>
              <a:rPr lang="en-US" sz="2000" b="1" dirty="0" err="1" smtClean="0">
                <a:solidFill>
                  <a:srgbClr val="FF0000"/>
                </a:solidFill>
              </a:rPr>
              <a:t>biocomputing</a:t>
            </a:r>
            <a:r>
              <a:rPr lang="en-US" sz="2000" b="1" dirty="0" smtClean="0">
                <a:solidFill>
                  <a:srgbClr val="FF0000"/>
                </a:solidFill>
              </a:rPr>
              <a:t> systems.</a:t>
            </a:r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err="1" smtClean="0"/>
              <a:t>Biofuel</a:t>
            </a:r>
            <a:r>
              <a:rPr lang="en-US" sz="2000" b="1" dirty="0" smtClean="0"/>
              <a:t> cells – </a:t>
            </a:r>
            <a:r>
              <a:rPr lang="en-US" sz="2000" b="1" dirty="0"/>
              <a:t>"Smart" </a:t>
            </a:r>
            <a:r>
              <a:rPr lang="en-US" sz="2000" b="1" dirty="0" err="1"/>
              <a:t>biofuel</a:t>
            </a:r>
            <a:r>
              <a:rPr lang="en-US" sz="2000" b="1" dirty="0"/>
              <a:t> cells controlled by biochemical </a:t>
            </a:r>
            <a:r>
              <a:rPr lang="en-US" sz="2000" b="1" dirty="0" smtClean="0"/>
              <a:t>signals and implantable </a:t>
            </a:r>
            <a:r>
              <a:rPr lang="en-US" sz="2000" b="1" dirty="0" err="1" smtClean="0"/>
              <a:t>biofuel</a:t>
            </a:r>
            <a:r>
              <a:rPr lang="en-US" sz="2000" b="1" dirty="0" smtClean="0"/>
              <a:t> cells.</a:t>
            </a:r>
            <a:endParaRPr lang="en-US" sz="2000" b="1" dirty="0"/>
          </a:p>
          <a:p>
            <a:endParaRPr lang="en-US" sz="2000" b="1" dirty="0"/>
          </a:p>
        </p:txBody>
      </p:sp>
      <p:sp>
        <p:nvSpPr>
          <p:cNvPr id="8198" name="Rectangle 21"/>
          <p:cNvSpPr>
            <a:spLocks noChangeArrowheads="1"/>
          </p:cNvSpPr>
          <p:nvPr/>
        </p:nvSpPr>
        <p:spPr bwMode="auto">
          <a:xfrm>
            <a:off x="838200" y="152400"/>
            <a:ext cx="723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Scientific a</a:t>
            </a:r>
            <a:r>
              <a:rPr lang="en-US" sz="2800" b="1" dirty="0" smtClean="0">
                <a:solidFill>
                  <a:srgbClr val="FF0000"/>
                </a:solidFill>
              </a:rPr>
              <a:t>ctivities overviewed in the lecture: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971800"/>
            <a:ext cx="292256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631099"/>
            <a:ext cx="2895600" cy="146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066800"/>
            <a:ext cx="2895600" cy="140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hand_right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306762"/>
            <a:ext cx="731838" cy="274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1684</Words>
  <Application>Microsoft Office PowerPoint</Application>
  <PresentationFormat>On-screen Show (4:3)</PresentationFormat>
  <Paragraphs>281</Paragraphs>
  <Slides>43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ENZYME LOGIC GATES AND NETWORKING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Biofuel Cells 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Clarkson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ekatz</dc:creator>
  <cp:lastModifiedBy>ekatz</cp:lastModifiedBy>
  <cp:revision>75</cp:revision>
  <dcterms:created xsi:type="dcterms:W3CDTF">2012-03-16T15:55:50Z</dcterms:created>
  <dcterms:modified xsi:type="dcterms:W3CDTF">2012-09-06T19:04:06Z</dcterms:modified>
</cp:coreProperties>
</file>