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6B0"/>
    <a:srgbClr val="A52714"/>
    <a:srgbClr val="00579B"/>
    <a:srgbClr val="0C7038"/>
    <a:srgbClr val="F9A924"/>
    <a:srgbClr val="E751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16663-F227-BB4C-B011-5249F661B719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7222-E0C9-774E-A6FB-D675A945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company size, locations, Atlas (multi-tenancy) and DAOR; Detail technical knowledge; explain the agile cadence; wrap with a pivot to the actual work that’s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no means exhaustive!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datacamp.com</a:t>
            </a:r>
            <a:r>
              <a:rPr lang="en-US" dirty="0"/>
              <a:t>; clarify special projects was econometrics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work starts with a client meeting; some clients have clear views about what they want/need from a consulting group – some need some guidance; after some preliminary/initial work, we come back to the client with suggestions and then proceed to in-depth analyses, which we report on later; there will then be follow-ups from those analyses as well as ad hoc asks and regular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additional lift of setting up the connection and how filters work slightly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how work is usually a combination of several of these and also includes takeaways and recommendations pertaining to relevant business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Trends, Year-over-year change, moving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Aggregate percentages or percent change YoY; mention how we sometimes throw error bars on bar charts for added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Correlational behavior over time; ordered through 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calculated odds ratios and tested for statistical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Segue into an overview of the types of analyses; highlight that all so far have been either ad hoc or small components of regular reports (cross-agency or seasonal campaign review)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D7222-E0C9-774E-A6FB-D675A9459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1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9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F4B2E3B-E6F7-C74F-8099-6212B1F40B2F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AF5FD8B-EB7A-B241-BFD0-A67B9842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C2B9-06F7-2E43-9CDA-3D2B38DC7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and Statistics in Digital Marketing and Business Strategies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67439-A709-B74D-9013-ACDAC239C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Devin Kapper</a:t>
            </a:r>
          </a:p>
          <a:p>
            <a:r>
              <a:rPr lang="en-US"/>
              <a:t>Senior Data Analyst, IXIS Digital, LLC.</a:t>
            </a:r>
          </a:p>
          <a:p>
            <a:r>
              <a:rPr lang="en-US"/>
              <a:t>10 June,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4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b="1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b="1" dirty="0"/>
              <a:t>Modeling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27A8062-F7A0-3F43-867D-C525C9DA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83498"/>
            <a:ext cx="4713594" cy="44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b="1" dirty="0"/>
              <a:t>Inference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b="1" dirty="0"/>
              <a:t>Estimation</a:t>
            </a:r>
          </a:p>
          <a:p>
            <a:pPr lvl="1"/>
            <a:r>
              <a:rPr lang="en-US" dirty="0"/>
              <a:t>Modeling</a:t>
            </a:r>
          </a:p>
        </p:txBody>
      </p:sp>
      <p:pic>
        <p:nvPicPr>
          <p:cNvPr id="7" name="Picture 6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id="{3D7BD47E-67FE-0A43-84DB-0392EDE2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52" y="2904609"/>
            <a:ext cx="7335794" cy="3833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CC2AF1-5B4A-1547-9919-C034A0B21EC3}"/>
              </a:ext>
            </a:extLst>
          </p:cNvPr>
          <p:cNvSpPr/>
          <p:nvPr/>
        </p:nvSpPr>
        <p:spPr>
          <a:xfrm>
            <a:off x="5350476" y="4905632"/>
            <a:ext cx="321275" cy="13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0BCB8-12F2-C14D-AF27-D605767EFDF4}"/>
              </a:ext>
            </a:extLst>
          </p:cNvPr>
          <p:cNvSpPr/>
          <p:nvPr/>
        </p:nvSpPr>
        <p:spPr>
          <a:xfrm>
            <a:off x="7195752" y="6244086"/>
            <a:ext cx="321275" cy="13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A23BC-22FA-D242-B384-F7A591559D71}"/>
              </a:ext>
            </a:extLst>
          </p:cNvPr>
          <p:cNvSpPr/>
          <p:nvPr/>
        </p:nvSpPr>
        <p:spPr>
          <a:xfrm>
            <a:off x="9049265" y="6066289"/>
            <a:ext cx="321275" cy="13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B2636-CC2B-EF4E-82C0-B645B17786C0}"/>
              </a:ext>
            </a:extLst>
          </p:cNvPr>
          <p:cNvSpPr/>
          <p:nvPr/>
        </p:nvSpPr>
        <p:spPr>
          <a:xfrm>
            <a:off x="10878724" y="4114893"/>
            <a:ext cx="321275" cy="13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b="1" dirty="0"/>
              <a:t>Modeling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5C55C6B-2CB1-BA4C-AF85-4111C6B0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427" y="2905861"/>
            <a:ext cx="7422291" cy="38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b="1" dirty="0"/>
              <a:t>Modeling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F72287C-A5A5-B445-889E-0BAC732D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627" y="2386209"/>
            <a:ext cx="4651186" cy="43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0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b="1" dirty="0"/>
              <a:t>Modeling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9144C1D1-D7A2-F646-A417-3774492C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924" y="2386227"/>
            <a:ext cx="5021889" cy="43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DE8F-FE3D-724B-94C8-3ACB33BD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In-depth Analyses (in brief)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1E52-ADAB-DB43-BC0C-932C337A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087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 hoc analyses to investigate key performance indicators (KPIs) behavior</a:t>
            </a:r>
          </a:p>
          <a:p>
            <a:r>
              <a:rPr lang="en-US" dirty="0"/>
              <a:t>Assess the impact of ad spend on KPIs</a:t>
            </a:r>
          </a:p>
          <a:p>
            <a:pPr lvl="1"/>
            <a:r>
              <a:rPr lang="en-US" dirty="0"/>
              <a:t>Volume of traffic, engagement, leads, sales, etc.</a:t>
            </a:r>
          </a:p>
          <a:p>
            <a:pPr lvl="1"/>
            <a:r>
              <a:rPr lang="en-US" dirty="0"/>
              <a:t>Compare across campaigns, channels, and along different funnel stages</a:t>
            </a:r>
          </a:p>
          <a:p>
            <a:r>
              <a:rPr lang="en-US" dirty="0"/>
              <a:t>Analyze customer lifetime value (CLV)</a:t>
            </a:r>
          </a:p>
          <a:p>
            <a:pPr lvl="1" fontAlgn="base"/>
            <a:r>
              <a:rPr lang="en-US" dirty="0"/>
              <a:t>Estimate purchases expected for particular a customer segment</a:t>
            </a:r>
          </a:p>
          <a:p>
            <a:pPr lvl="1" fontAlgn="base"/>
            <a:r>
              <a:rPr lang="en-US" dirty="0"/>
              <a:t>Assess impact of type of first purchase on subsequent purchases and behavior</a:t>
            </a:r>
          </a:p>
          <a:p>
            <a:pPr fontAlgn="base"/>
            <a:r>
              <a:rPr lang="en-US" dirty="0"/>
              <a:t>Automated reporting</a:t>
            </a:r>
          </a:p>
          <a:p>
            <a:pPr lvl="1" fontAlgn="base"/>
            <a:r>
              <a:rPr lang="en-US" dirty="0"/>
              <a:t>Provide regular deliverables that track core metrics to give immediate insight</a:t>
            </a:r>
          </a:p>
          <a:p>
            <a:pPr fontAlgn="base"/>
            <a:r>
              <a:rPr lang="en-US" dirty="0"/>
              <a:t>A/B Testing</a:t>
            </a:r>
          </a:p>
          <a:p>
            <a:pPr lvl="1" fontAlgn="base"/>
            <a:r>
              <a:rPr lang="en-US" dirty="0"/>
              <a:t>Compare page and product performances before/after updates, new releases, etc.</a:t>
            </a:r>
          </a:p>
          <a:p>
            <a:pPr lvl="1" fontAlgn="base"/>
            <a:r>
              <a:rPr lang="en-US" dirty="0"/>
              <a:t>Determine the relative success of each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5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4CE-864C-954C-AF05-D8EDB3BC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coding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6A61-8C4B-804A-8A76-96629FF6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17" y="2638043"/>
            <a:ext cx="9217573" cy="3846839"/>
          </a:xfrm>
        </p:spPr>
        <p:txBody>
          <a:bodyPr>
            <a:normAutofit/>
          </a:bodyPr>
          <a:lstStyle/>
          <a:p>
            <a:r>
              <a:rPr lang="en-US" dirty="0"/>
              <a:t>Work done within shared repositories (repos) – we maintain one for each client</a:t>
            </a:r>
          </a:p>
          <a:p>
            <a:pPr lvl="1"/>
            <a:r>
              <a:rPr lang="en-US" dirty="0"/>
              <a:t>Sub-folders broken out for automated tasks versus ad hoc analyses</a:t>
            </a:r>
          </a:p>
          <a:p>
            <a:pPr lvl="1"/>
            <a:r>
              <a:rPr lang="en-US" dirty="0"/>
              <a:t>Data, documentation, figures, and code</a:t>
            </a:r>
          </a:p>
          <a:p>
            <a:r>
              <a:rPr lang="en-US" dirty="0"/>
              <a:t>Code typically broken out in a consistent format</a:t>
            </a:r>
          </a:p>
          <a:p>
            <a:pPr lvl="1"/>
            <a:r>
              <a:rPr lang="en-US" dirty="0"/>
              <a:t>Initialization (</a:t>
            </a:r>
            <a:r>
              <a:rPr lang="en-US" dirty="0" err="1"/>
              <a:t>init</a:t>
            </a:r>
            <a:r>
              <a:rPr lang="en-US" dirty="0"/>
              <a:t>), utility functions (util), segments, query, query processing, </a:t>
            </a:r>
            <a:r>
              <a:rPr lang="en-US" dirty="0" err="1"/>
              <a:t>analysis,visualization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Automated code: </a:t>
            </a:r>
            <a:r>
              <a:rPr lang="en-US" dirty="0" err="1"/>
              <a:t>Dockerized</a:t>
            </a:r>
            <a:r>
              <a:rPr lang="en-US" dirty="0"/>
              <a:t>, </a:t>
            </a:r>
            <a:r>
              <a:rPr lang="en-US" dirty="0" err="1"/>
              <a:t>Fargate</a:t>
            </a:r>
            <a:r>
              <a:rPr lang="en-US" dirty="0"/>
              <a:t> job deployed, and </a:t>
            </a:r>
            <a:r>
              <a:rPr lang="en-US" dirty="0" err="1"/>
              <a:t>cron</a:t>
            </a:r>
            <a:r>
              <a:rPr lang="en-US" dirty="0"/>
              <a:t> job Lambda event triggered</a:t>
            </a:r>
          </a:p>
          <a:p>
            <a:pPr lvl="1"/>
            <a:r>
              <a:rPr lang="en-US" dirty="0"/>
              <a:t>Work housed in S3 in AWS</a:t>
            </a:r>
          </a:p>
          <a:p>
            <a:r>
              <a:rPr lang="en-US" dirty="0"/>
              <a:t>Generally working on project-specific or coder-specific branches</a:t>
            </a:r>
          </a:p>
          <a:p>
            <a:r>
              <a:rPr lang="en-US" dirty="0"/>
              <a:t>Maintain a git workflow of pulling, committing, and pushing as is appropriate</a:t>
            </a:r>
          </a:p>
          <a:p>
            <a:r>
              <a:rPr lang="en-US" dirty="0"/>
              <a:t>All client-facing work is </a:t>
            </a:r>
            <a:r>
              <a:rPr lang="en-US" dirty="0" err="1"/>
              <a:t>QCed</a:t>
            </a:r>
            <a:r>
              <a:rPr lang="en-US" dirty="0"/>
              <a:t> by another data analyst/scientist as well as a graphic designer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7152-AB19-D543-B02C-BD09D8F0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and Experiences useful for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3AAF-7BCD-DB4D-9975-7A56264FE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305" y="2648502"/>
            <a:ext cx="5249812" cy="31019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Courses</a:t>
            </a:r>
          </a:p>
          <a:p>
            <a:r>
              <a:rPr lang="en-US" dirty="0"/>
              <a:t>Probability and Statistics for Engineering (STAT 383)</a:t>
            </a:r>
          </a:p>
          <a:p>
            <a:r>
              <a:rPr lang="en-US" dirty="0"/>
              <a:t>Advanced Applied Statistics (STAT 584)</a:t>
            </a:r>
          </a:p>
          <a:p>
            <a:r>
              <a:rPr lang="en-US" dirty="0"/>
              <a:t>Probability and Statistics for Analytics (IA 530)</a:t>
            </a:r>
          </a:p>
          <a:p>
            <a:r>
              <a:rPr lang="en-US" dirty="0"/>
              <a:t>Info Visualization (IA 640)</a:t>
            </a:r>
          </a:p>
          <a:p>
            <a:r>
              <a:rPr lang="en-US" dirty="0"/>
              <a:t>Mathematical Statistics (STAT 582)</a:t>
            </a:r>
          </a:p>
          <a:p>
            <a:r>
              <a:rPr lang="en-US" dirty="0"/>
              <a:t>Special Projects in Economics (EC 687)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F5890-4D63-BE4D-A76C-878AE5E517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Experiences</a:t>
            </a:r>
          </a:p>
          <a:p>
            <a:r>
              <a:rPr lang="en-US" dirty="0"/>
              <a:t>R, LaTeX, Python, SQL</a:t>
            </a:r>
          </a:p>
          <a:p>
            <a:r>
              <a:rPr lang="en-US" dirty="0"/>
              <a:t>git branching/sharing</a:t>
            </a:r>
          </a:p>
          <a:p>
            <a:r>
              <a:rPr lang="en-US" dirty="0"/>
              <a:t>regex</a:t>
            </a:r>
          </a:p>
          <a:p>
            <a:r>
              <a:rPr lang="en-US" dirty="0"/>
              <a:t>Collaborative research projects</a:t>
            </a:r>
          </a:p>
          <a:p>
            <a:r>
              <a:rPr lang="en-US" dirty="0"/>
              <a:t>Group research experiences</a:t>
            </a:r>
          </a:p>
          <a:p>
            <a:r>
              <a:rPr lang="en-US" dirty="0"/>
              <a:t>Presentations, visualizations, papers</a:t>
            </a:r>
          </a:p>
          <a:p>
            <a:r>
              <a:rPr lang="en-US" dirty="0"/>
              <a:t>Resume review, career fair, 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5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6EA5-0770-DB48-BE89-7DD9AA93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F7A5-3E02-024E-B90C-AE7D82B1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971678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 you for your time!</a:t>
            </a:r>
          </a:p>
        </p:txBody>
      </p:sp>
      <p:pic>
        <p:nvPicPr>
          <p:cNvPr id="2050" name="Picture 2" descr="412 Interview Questions Illustrations &amp; Clip Art - iStock">
            <a:extLst>
              <a:ext uri="{FF2B5EF4-FFF2-40B4-BE49-F238E27FC236}">
                <a16:creationId xmlns:a16="http://schemas.microsoft.com/office/drawing/2014/main" id="{525B306C-3798-6247-9C41-98FA4E00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39" y="2446639"/>
            <a:ext cx="6247722" cy="28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6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2B73ED0F-9060-C14A-AB6D-1342F6889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7309" y="154667"/>
            <a:ext cx="3657600" cy="65387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D51EC-3B24-174B-A735-ECA93073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9" y="964692"/>
            <a:ext cx="7729728" cy="118872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856673-7CB2-4245-ABC5-0A32A13B5647}"/>
              </a:ext>
            </a:extLst>
          </p:cNvPr>
          <p:cNvSpPr txBox="1">
            <a:spLocks/>
          </p:cNvSpPr>
          <p:nvPr/>
        </p:nvSpPr>
        <p:spPr>
          <a:xfrm>
            <a:off x="1156098" y="2650401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A52714"/>
                </a:solidFill>
              </a:rPr>
              <a:t>Hometown: Westport</a:t>
            </a:r>
          </a:p>
          <a:p>
            <a:r>
              <a:rPr lang="en-US" dirty="0">
                <a:solidFill>
                  <a:srgbClr val="E75100"/>
                </a:solidFill>
              </a:rPr>
              <a:t>Undergrad: Manhattanville College in Harrison</a:t>
            </a:r>
          </a:p>
          <a:p>
            <a:r>
              <a:rPr lang="en-US" dirty="0">
                <a:solidFill>
                  <a:srgbClr val="F9A924"/>
                </a:solidFill>
              </a:rPr>
              <a:t>Master’s: Rensselaer Polytechnic Institute in Troy</a:t>
            </a:r>
          </a:p>
          <a:p>
            <a:r>
              <a:rPr lang="en-US" dirty="0">
                <a:solidFill>
                  <a:srgbClr val="0C7038"/>
                </a:solidFill>
              </a:rPr>
              <a:t>Ph.D. and Postdoc: Clarkson University in Potsdam</a:t>
            </a:r>
          </a:p>
          <a:p>
            <a:r>
              <a:rPr lang="en-US" dirty="0">
                <a:solidFill>
                  <a:srgbClr val="00579B"/>
                </a:solidFill>
              </a:rPr>
              <a:t>Job: IXIS Digital, LLC in Burlington, VT</a:t>
            </a:r>
          </a:p>
          <a:p>
            <a:r>
              <a:rPr lang="en-US" dirty="0">
                <a:solidFill>
                  <a:srgbClr val="9D26B0"/>
                </a:solidFill>
              </a:rPr>
              <a:t>Current Residence: Plattsburgh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1B21-1295-C34A-B2BC-B880B35E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8E51-9E19-8F4C-B402-9C5211A61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corporate structure and technical knowledge required</a:t>
            </a:r>
          </a:p>
          <a:p>
            <a:r>
              <a:rPr lang="en-US" dirty="0"/>
              <a:t>Exploratory data analysis and generation of business questions</a:t>
            </a:r>
          </a:p>
          <a:p>
            <a:r>
              <a:rPr lang="en-US" dirty="0"/>
              <a:t>Setting up queries for data acquisition</a:t>
            </a:r>
          </a:p>
          <a:p>
            <a:r>
              <a:rPr lang="en-US" dirty="0"/>
              <a:t>Statistical methodologies and in-depth analyses</a:t>
            </a:r>
          </a:p>
          <a:p>
            <a:r>
              <a:rPr lang="en-US" dirty="0"/>
              <a:t>Technical coding workflow</a:t>
            </a:r>
          </a:p>
          <a:p>
            <a:r>
              <a:rPr lang="en-US" dirty="0"/>
              <a:t>Courses and experiences useful for professional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0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A41D-5F69-D44A-8FCA-E95A5C88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corporate structure and technical knowledge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FE5A-16AE-694F-BBD6-F585E986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379" y="2366195"/>
            <a:ext cx="5207631" cy="3101983"/>
          </a:xfrm>
        </p:spPr>
        <p:txBody>
          <a:bodyPr/>
          <a:lstStyle/>
          <a:p>
            <a:r>
              <a:rPr lang="en-US" dirty="0"/>
              <a:t>Data Analysts/Data Scientists: R (Markdown), SQL,  Adobe Analytics (AA), Google Analytics (GA), Python, git, regular expressions (regex)</a:t>
            </a:r>
          </a:p>
          <a:p>
            <a:r>
              <a:rPr lang="en-US" dirty="0"/>
              <a:t>Workflow uses agile/scrum environment (8 increments of 3 sprints, 4 with a “hip” sprint)</a:t>
            </a:r>
          </a:p>
        </p:txBody>
      </p:sp>
      <p:pic>
        <p:nvPicPr>
          <p:cNvPr id="1026" name="Picture 2" descr="Scrum (software development) - Wikipedia">
            <a:extLst>
              <a:ext uri="{FF2B5EF4-FFF2-40B4-BE49-F238E27FC236}">
                <a16:creationId xmlns:a16="http://schemas.microsoft.com/office/drawing/2014/main" id="{6ECF82EB-4A29-9E46-84CB-F17D31FF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48" y="3964174"/>
            <a:ext cx="4120292" cy="28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1DE815-3EEE-B148-BFF4-34CEF60528E1}"/>
              </a:ext>
            </a:extLst>
          </p:cNvPr>
          <p:cNvSpPr/>
          <p:nvPr/>
        </p:nvSpPr>
        <p:spPr>
          <a:xfrm>
            <a:off x="2724858" y="3507863"/>
            <a:ext cx="881449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1D7BC4-15E4-4545-BBD0-89B2E53C968E}"/>
              </a:ext>
            </a:extLst>
          </p:cNvPr>
          <p:cNvSpPr/>
          <p:nvPr/>
        </p:nvSpPr>
        <p:spPr>
          <a:xfrm>
            <a:off x="693930" y="4375109"/>
            <a:ext cx="1242533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Strategy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BB8244-7EA8-8C45-95DF-87DF0D2F3CB6}"/>
              </a:ext>
            </a:extLst>
          </p:cNvPr>
          <p:cNvSpPr/>
          <p:nvPr/>
        </p:nvSpPr>
        <p:spPr>
          <a:xfrm>
            <a:off x="2447188" y="4398970"/>
            <a:ext cx="1436791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Management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6EC5F1-1E75-C344-A96F-F605A71F1426}"/>
              </a:ext>
            </a:extLst>
          </p:cNvPr>
          <p:cNvSpPr/>
          <p:nvPr/>
        </p:nvSpPr>
        <p:spPr>
          <a:xfrm>
            <a:off x="4505225" y="4379489"/>
            <a:ext cx="1436791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6E9FA3-9F80-B849-B1F5-810FBED6DA6C}"/>
              </a:ext>
            </a:extLst>
          </p:cNvPr>
          <p:cNvSpPr/>
          <p:nvPr/>
        </p:nvSpPr>
        <p:spPr>
          <a:xfrm>
            <a:off x="3300711" y="5290077"/>
            <a:ext cx="1610212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Developers/ Software Eng.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947D97-48CD-1746-B89A-D47008D25897}"/>
              </a:ext>
            </a:extLst>
          </p:cNvPr>
          <p:cNvSpPr/>
          <p:nvPr/>
        </p:nvSpPr>
        <p:spPr>
          <a:xfrm>
            <a:off x="5381838" y="5290077"/>
            <a:ext cx="1768412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Front/Back End</a:t>
            </a:r>
          </a:p>
          <a:p>
            <a:pPr algn="ctr"/>
            <a:r>
              <a:rPr lang="en-US" dirty="0"/>
              <a:t> Engineers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BAB476-4B43-8B4A-A678-AF02040DAE52}"/>
              </a:ext>
            </a:extLst>
          </p:cNvPr>
          <p:cNvSpPr/>
          <p:nvPr/>
        </p:nvSpPr>
        <p:spPr>
          <a:xfrm>
            <a:off x="430990" y="5290077"/>
            <a:ext cx="1768412" cy="525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Analysts/</a:t>
            </a:r>
          </a:p>
          <a:p>
            <a:pPr algn="ctr"/>
            <a:r>
              <a:rPr lang="en-US" dirty="0"/>
              <a:t>Data Scientists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9B06DB-E558-B04E-9E86-2D96EA5FDFBB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3165583" y="4033025"/>
            <a:ext cx="1" cy="365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088CF-7AFB-9944-9AFE-7C9F466B6BE6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315197" y="4033025"/>
            <a:ext cx="1850386" cy="342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A67C60-2893-C744-A04E-0D4A6FF2764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165583" y="4033025"/>
            <a:ext cx="2058038" cy="346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E994D7-8CDE-7F47-90D6-49A1F865F90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1315196" y="4900271"/>
            <a:ext cx="1" cy="38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D2704D-0C61-D94E-92C5-CD2A6CE6D76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105817" y="4904651"/>
            <a:ext cx="1117804" cy="385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6940F3-541E-4744-B40D-77D735917D5F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223621" y="4904651"/>
            <a:ext cx="1042423" cy="385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8B73A4-9FCB-C148-B626-7DEC2575D45A}"/>
              </a:ext>
            </a:extLst>
          </p:cNvPr>
          <p:cNvSpPr txBox="1">
            <a:spLocks/>
          </p:cNvSpPr>
          <p:nvPr/>
        </p:nvSpPr>
        <p:spPr>
          <a:xfrm>
            <a:off x="561766" y="2366194"/>
            <a:ext cx="5207631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IXIS (Interactive </a:t>
            </a:r>
            <a:r>
              <a:rPr lang="en-US" dirty="0" err="1"/>
              <a:t>eXperience</a:t>
            </a:r>
            <a:r>
              <a:rPr lang="en-US" dirty="0"/>
              <a:t>/Integrated Strategy)</a:t>
            </a:r>
          </a:p>
          <a:p>
            <a:r>
              <a:rPr lang="en-US" dirty="0"/>
              <a:t>Goal: expand clients’ relationship with their data and help them make data-driven business decisions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00D241A-69DD-C84C-98FB-B5752B2416CE}"/>
              </a:ext>
            </a:extLst>
          </p:cNvPr>
          <p:cNvSpPr txBox="1">
            <a:spLocks/>
          </p:cNvSpPr>
          <p:nvPr/>
        </p:nvSpPr>
        <p:spPr>
          <a:xfrm>
            <a:off x="-42041" y="5887772"/>
            <a:ext cx="7192291" cy="868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Clients </a:t>
            </a:r>
            <a:r>
              <a:rPr lang="en-US"/>
              <a:t>have included: </a:t>
            </a:r>
            <a:r>
              <a:rPr lang="en-US" dirty="0"/>
              <a:t>Alex and Ani, Audi, BMW, Bulgari, Chobani, Chrysler, Cole </a:t>
            </a:r>
            <a:r>
              <a:rPr lang="en-US" dirty="0" err="1"/>
              <a:t>Haan</a:t>
            </a:r>
            <a:r>
              <a:rPr lang="en-US" dirty="0"/>
              <a:t>, Eileen Fisher, FTD, Karl Lagerfeld, Kia, Nutrisystem, Samsonite,  Temple St. Clair, Tom Ford, Tumi</a:t>
            </a:r>
          </a:p>
        </p:txBody>
      </p:sp>
    </p:spTree>
    <p:extLst>
      <p:ext uri="{BB962C8B-B14F-4D97-AF65-F5344CB8AC3E}">
        <p14:creationId xmlns:p14="http://schemas.microsoft.com/office/powerpoint/2010/main" val="12455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DEF-92F2-1740-B3C5-9652B783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Exploratory data analysis and generation of business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A8B5-D31B-FA41-ADEF-44EFC26C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31" y="2459367"/>
            <a:ext cx="8405333" cy="3101983"/>
          </a:xfrm>
        </p:spPr>
        <p:txBody>
          <a:bodyPr/>
          <a:lstStyle/>
          <a:p>
            <a:r>
              <a:rPr lang="en-US" dirty="0"/>
              <a:t>Clients – primarily online retailers who have enabled digital tracking</a:t>
            </a:r>
          </a:p>
          <a:p>
            <a:endParaRPr lang="en-US" dirty="0"/>
          </a:p>
          <a:p>
            <a:r>
              <a:rPr lang="en-US" dirty="0"/>
              <a:t>Data – AA, GA, Shift (leads), Flashtalking (banner ads), Google Search Console (GSC), Shopify (e-commerce data), </a:t>
            </a:r>
            <a:r>
              <a:rPr lang="en-US" dirty="0" err="1"/>
              <a:t>Klaviyo</a:t>
            </a:r>
            <a:r>
              <a:rPr lang="en-US" dirty="0"/>
              <a:t> (email), Navision (accounting), and more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FF13BE-E1E8-6F4C-B685-201FDC13441F}"/>
              </a:ext>
            </a:extLst>
          </p:cNvPr>
          <p:cNvSpPr/>
          <p:nvPr/>
        </p:nvSpPr>
        <p:spPr>
          <a:xfrm>
            <a:off x="1893331" y="5062991"/>
            <a:ext cx="2396359" cy="8303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Exploratory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4197D6-CD38-9C48-B1F2-18348462A690}"/>
              </a:ext>
            </a:extLst>
          </p:cNvPr>
          <p:cNvSpPr/>
          <p:nvPr/>
        </p:nvSpPr>
        <p:spPr>
          <a:xfrm>
            <a:off x="4897819" y="5055475"/>
            <a:ext cx="2396359" cy="8303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Discussion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2FE451-A646-1540-A21F-0DCF9D9CC74A}"/>
              </a:ext>
            </a:extLst>
          </p:cNvPr>
          <p:cNvSpPr/>
          <p:nvPr/>
        </p:nvSpPr>
        <p:spPr>
          <a:xfrm>
            <a:off x="7902305" y="5055474"/>
            <a:ext cx="2396359" cy="8303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In-Depth Analyses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14210EEB-9F57-A948-8F8B-1CFAB25C1A5E}"/>
              </a:ext>
            </a:extLst>
          </p:cNvPr>
          <p:cNvSpPr/>
          <p:nvPr/>
        </p:nvSpPr>
        <p:spPr>
          <a:xfrm>
            <a:off x="3091509" y="4294580"/>
            <a:ext cx="2732689" cy="6306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AC3B6EEC-5F18-694E-9DD5-589B1695EED0}"/>
              </a:ext>
            </a:extLst>
          </p:cNvPr>
          <p:cNvSpPr/>
          <p:nvPr/>
        </p:nvSpPr>
        <p:spPr>
          <a:xfrm rot="10800000">
            <a:off x="3091510" y="5982648"/>
            <a:ext cx="2732689" cy="6306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Up Arrow 10">
            <a:extLst>
              <a:ext uri="{FF2B5EF4-FFF2-40B4-BE49-F238E27FC236}">
                <a16:creationId xmlns:a16="http://schemas.microsoft.com/office/drawing/2014/main" id="{238FF78C-EDF5-A849-A740-55C7C3691606}"/>
              </a:ext>
            </a:extLst>
          </p:cNvPr>
          <p:cNvSpPr/>
          <p:nvPr/>
        </p:nvSpPr>
        <p:spPr>
          <a:xfrm>
            <a:off x="6535960" y="5982334"/>
            <a:ext cx="2732690" cy="6309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>
            <a:extLst>
              <a:ext uri="{FF2B5EF4-FFF2-40B4-BE49-F238E27FC236}">
                <a16:creationId xmlns:a16="http://schemas.microsoft.com/office/drawing/2014/main" id="{0FCDF655-6A15-DF42-83E0-6D693864F931}"/>
              </a:ext>
            </a:extLst>
          </p:cNvPr>
          <p:cNvSpPr/>
          <p:nvPr/>
        </p:nvSpPr>
        <p:spPr>
          <a:xfrm rot="10800000">
            <a:off x="6534486" y="4327682"/>
            <a:ext cx="2732690" cy="6309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1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F3BC-D974-5A44-837F-219D8294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up queries for data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6AE2-2020-024D-AD4B-2B74FE0F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2175642"/>
            <a:ext cx="10499834" cy="3490813"/>
          </a:xfrm>
        </p:spPr>
        <p:txBody>
          <a:bodyPr/>
          <a:lstStyle/>
          <a:p>
            <a:r>
              <a:rPr lang="en-US" dirty="0"/>
              <a:t>Note: some data is automatically queried</a:t>
            </a:r>
          </a:p>
          <a:p>
            <a:pPr lvl="1"/>
            <a:r>
              <a:rPr lang="en-US" dirty="0"/>
              <a:t>It gets ingested into cloud storage (S3 buckets) in AWS (Amazon Web Services)</a:t>
            </a:r>
          </a:p>
          <a:p>
            <a:r>
              <a:rPr lang="en-US" dirty="0"/>
              <a:t>Querying an Application Programming Interface (API)</a:t>
            </a:r>
          </a:p>
          <a:p>
            <a:pPr lvl="1"/>
            <a:r>
              <a:rPr lang="en-US" dirty="0"/>
              <a:t>Use SQL-style queries within R or Python to pull desired data</a:t>
            </a:r>
          </a:p>
          <a:p>
            <a:pPr lvl="1"/>
            <a:r>
              <a:rPr lang="en-US" dirty="0"/>
              <a:t>Choose metrics (SELECT), dimensions (GROUP_BY), segments (SEGMENT_BY), and filters (FILTER)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252D7B-5723-5043-8776-1375A88E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24" y="4054927"/>
            <a:ext cx="4679607" cy="280307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87676A-796B-8B40-8D5D-57D14719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835" y="4700813"/>
            <a:ext cx="3911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dirty="0"/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119381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b="1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dirty="0"/>
              <a:t>Modeling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F36BD3D-2C04-6A41-8B7F-972589F3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17" y="2922248"/>
            <a:ext cx="7707087" cy="37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C8DC-5E67-DE4A-BCC9-BE55B50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7C2E-0DB1-864B-A129-DD9A203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526831"/>
            <a:ext cx="8959967" cy="3101983"/>
          </a:xfrm>
        </p:spPr>
        <p:txBody>
          <a:bodyPr/>
          <a:lstStyle/>
          <a:p>
            <a:r>
              <a:rPr lang="en-US" dirty="0"/>
              <a:t>Breadth of work is broad and often client-dependent</a:t>
            </a:r>
          </a:p>
          <a:p>
            <a:pPr lvl="1"/>
            <a:r>
              <a:rPr lang="en-US" b="1" dirty="0"/>
              <a:t>Visualization</a:t>
            </a:r>
          </a:p>
          <a:p>
            <a:pPr lvl="1"/>
            <a:r>
              <a:rPr lang="en-US" b="1" dirty="0"/>
              <a:t>Descriptive Statistics</a:t>
            </a:r>
          </a:p>
          <a:p>
            <a:pPr lvl="1"/>
            <a:r>
              <a:rPr lang="en-US" dirty="0"/>
              <a:t>Inference and Estimation</a:t>
            </a:r>
          </a:p>
          <a:p>
            <a:pPr lvl="1"/>
            <a:r>
              <a:rPr lang="en-US" dirty="0"/>
              <a:t>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31301-468D-B04F-AC96-82080EDAE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85" y="3521676"/>
            <a:ext cx="8288633" cy="31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107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{67083C1E-4341-FC4B-89EC-370957EE7579}tf10001120</Template>
  <TotalTime>204</TotalTime>
  <Words>1102</Words>
  <Application>Microsoft Macintosh PowerPoint</Application>
  <PresentationFormat>Widescreen</PresentationFormat>
  <Paragraphs>162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Parcel</vt:lpstr>
      <vt:lpstr>Modeling and Statistics in Digital Marketing and Business Strategies</vt:lpstr>
      <vt:lpstr>Background</vt:lpstr>
      <vt:lpstr>Outline</vt:lpstr>
      <vt:lpstr>Overview of corporate structure and technical knowledge required</vt:lpstr>
      <vt:lpstr>Exploratory data analysis and generation of business questions</vt:lpstr>
      <vt:lpstr>Setting up queries for data acquisition</vt:lpstr>
      <vt:lpstr>Statistical methodologies</vt:lpstr>
      <vt:lpstr>Statistical methodologies</vt:lpstr>
      <vt:lpstr>Statistical methodologies</vt:lpstr>
      <vt:lpstr>Statistical methodologies</vt:lpstr>
      <vt:lpstr>Statistical methodologies</vt:lpstr>
      <vt:lpstr>Statistical methodologies</vt:lpstr>
      <vt:lpstr>Statistical methodologies</vt:lpstr>
      <vt:lpstr>Statistical methodologies</vt:lpstr>
      <vt:lpstr>In-depth Analyses (in brief)</vt:lpstr>
      <vt:lpstr>Technical coding workflow</vt:lpstr>
      <vt:lpstr>Courses and Experiences useful for professional development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Statistics in Digital Marketing and Business Strategies</dc:title>
  <dc:creator>Devin Kapper</dc:creator>
  <cp:lastModifiedBy>Devin Kapper</cp:lastModifiedBy>
  <cp:revision>2</cp:revision>
  <dcterms:created xsi:type="dcterms:W3CDTF">2022-06-06T01:16:21Z</dcterms:created>
  <dcterms:modified xsi:type="dcterms:W3CDTF">2022-06-10T03:51:18Z</dcterms:modified>
</cp:coreProperties>
</file>