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50"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DB354E-C22F-4EFD-AFBB-DB13CB6F0E5D}" type="datetimeFigureOut">
              <a:rPr lang="en-US" smtClean="0"/>
              <a:t>3/31/2012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184B0-0238-45D1-9EAA-B675B1ADCB1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DB354E-C22F-4EFD-AFBB-DB13CB6F0E5D}" type="datetimeFigureOut">
              <a:rPr lang="en-US" smtClean="0"/>
              <a:t>3/31/2012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184B0-0238-45D1-9EAA-B675B1ADCB1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DB354E-C22F-4EFD-AFBB-DB13CB6F0E5D}" type="datetimeFigureOut">
              <a:rPr lang="en-US" smtClean="0"/>
              <a:t>3/31/2012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184B0-0238-45D1-9EAA-B675B1ADCB1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DB354E-C22F-4EFD-AFBB-DB13CB6F0E5D}" type="datetimeFigureOut">
              <a:rPr lang="en-US" smtClean="0"/>
              <a:t>3/31/2012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184B0-0238-45D1-9EAA-B675B1ADCB1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DB354E-C22F-4EFD-AFBB-DB13CB6F0E5D}" type="datetimeFigureOut">
              <a:rPr lang="en-US" smtClean="0"/>
              <a:t>3/31/2012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184B0-0238-45D1-9EAA-B675B1ADCB1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DB354E-C22F-4EFD-AFBB-DB13CB6F0E5D}" type="datetimeFigureOut">
              <a:rPr lang="en-US" smtClean="0"/>
              <a:t>3/31/2012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184B0-0238-45D1-9EAA-B675B1ADCB1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DB354E-C22F-4EFD-AFBB-DB13CB6F0E5D}" type="datetimeFigureOut">
              <a:rPr lang="en-US" smtClean="0"/>
              <a:t>3/31/2012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E184B0-0238-45D1-9EAA-B675B1ADCB1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DB354E-C22F-4EFD-AFBB-DB13CB6F0E5D}" type="datetimeFigureOut">
              <a:rPr lang="en-US" smtClean="0"/>
              <a:t>3/31/2012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E184B0-0238-45D1-9EAA-B675B1ADCB1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B354E-C22F-4EFD-AFBB-DB13CB6F0E5D}" type="datetimeFigureOut">
              <a:rPr lang="en-US" smtClean="0"/>
              <a:t>3/31/2012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E184B0-0238-45D1-9EAA-B675B1ADCB1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B354E-C22F-4EFD-AFBB-DB13CB6F0E5D}" type="datetimeFigureOut">
              <a:rPr lang="en-US" smtClean="0"/>
              <a:t>3/31/2012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184B0-0238-45D1-9EAA-B675B1ADCB1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B354E-C22F-4EFD-AFBB-DB13CB6F0E5D}" type="datetimeFigureOut">
              <a:rPr lang="en-US" smtClean="0"/>
              <a:t>3/31/2012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184B0-0238-45D1-9EAA-B675B1ADCB1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B354E-C22F-4EFD-AFBB-DB13CB6F0E5D}" type="datetimeFigureOut">
              <a:rPr lang="en-US" smtClean="0"/>
              <a:t>3/31/2012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184B0-0238-45D1-9EAA-B675B1ADCB1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48161"/>
            <a:ext cx="8153400" cy="1323439"/>
          </a:xfrm>
          <a:prstGeom prst="rect">
            <a:avLst/>
          </a:prstGeom>
          <a:noFill/>
        </p:spPr>
        <p:txBody>
          <a:bodyPr wrap="square" rtlCol="0">
            <a:spAutoFit/>
          </a:bodyPr>
          <a:lstStyle/>
          <a:p>
            <a:pPr algn="ctr"/>
            <a:r>
              <a:rPr lang="en-US" sz="2400" b="1" dirty="0"/>
              <a:t>Bioelectronics: From Novel Concepts to Practical </a:t>
            </a:r>
            <a:r>
              <a:rPr lang="en-US" sz="2400" b="1" dirty="0" smtClean="0"/>
              <a:t>Applications</a:t>
            </a:r>
            <a:r>
              <a:rPr lang="en-US" sz="2600" b="1" dirty="0"/>
              <a:t> </a:t>
            </a:r>
            <a:endParaRPr lang="en-US" sz="2600" b="1" dirty="0" smtClean="0"/>
          </a:p>
          <a:p>
            <a:pPr algn="ctr"/>
            <a:r>
              <a:rPr lang="en-US" b="1" dirty="0" smtClean="0"/>
              <a:t>Professor </a:t>
            </a:r>
            <a:r>
              <a:rPr lang="en-US" b="1" dirty="0" err="1" smtClean="0"/>
              <a:t>Evgeny</a:t>
            </a:r>
            <a:r>
              <a:rPr lang="en-US" b="1" dirty="0" smtClean="0"/>
              <a:t> Katz</a:t>
            </a:r>
          </a:p>
          <a:p>
            <a:pPr algn="ctr"/>
            <a:r>
              <a:rPr lang="en-US" i="1" dirty="0"/>
              <a:t>Department of Chemistry and </a:t>
            </a:r>
            <a:r>
              <a:rPr lang="en-US" i="1" dirty="0" err="1"/>
              <a:t>Biomolecular</a:t>
            </a:r>
            <a:r>
              <a:rPr lang="en-US" i="1" dirty="0"/>
              <a:t> </a:t>
            </a:r>
            <a:r>
              <a:rPr lang="en-US" i="1" dirty="0" smtClean="0"/>
              <a:t>Science </a:t>
            </a:r>
            <a:r>
              <a:rPr lang="en-US" i="1" dirty="0"/>
              <a:t>Clarkson University, Potsdam NY 13699-5810, </a:t>
            </a:r>
            <a:r>
              <a:rPr lang="en-US" i="1" dirty="0" smtClean="0"/>
              <a:t>USA; ekatz@clarkson.edu; http://people.clarkson.edu/~ekatz/</a:t>
            </a:r>
            <a:endParaRPr lang="en-US" dirty="0" smtClean="0"/>
          </a:p>
        </p:txBody>
      </p:sp>
      <p:sp>
        <p:nvSpPr>
          <p:cNvPr id="6" name="Rectangle 5"/>
          <p:cNvSpPr/>
          <p:nvPr/>
        </p:nvSpPr>
        <p:spPr>
          <a:xfrm>
            <a:off x="76200" y="1447800"/>
            <a:ext cx="2895600" cy="5181600"/>
          </a:xfrm>
          <a:prstGeom prst="rect">
            <a:avLst/>
          </a:prstGeom>
          <a:solidFill>
            <a:schemeClr val="accent6">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24200" y="1447800"/>
            <a:ext cx="2895600" cy="5181600"/>
          </a:xfrm>
          <a:prstGeom prst="rect">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172200" y="1447800"/>
            <a:ext cx="2895600" cy="5181600"/>
          </a:xfrm>
          <a:prstGeom prst="rect">
            <a:avLst/>
          </a:prstGeom>
          <a:solidFill>
            <a:schemeClr val="accent3">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2400" y="1447800"/>
            <a:ext cx="2743200" cy="523220"/>
          </a:xfrm>
          <a:prstGeom prst="rect">
            <a:avLst/>
          </a:prstGeom>
          <a:noFill/>
        </p:spPr>
        <p:txBody>
          <a:bodyPr wrap="square" rtlCol="0">
            <a:spAutoFit/>
          </a:bodyPr>
          <a:lstStyle/>
          <a:p>
            <a:pPr algn="ctr"/>
            <a:r>
              <a:rPr lang="en-US" sz="1400" b="1" dirty="0" smtClean="0"/>
              <a:t>Multi-input Biosensors with Built-in Logic for Medical Diagnostics</a:t>
            </a:r>
            <a:endParaRPr lang="en-US" sz="1400" b="1" dirty="0"/>
          </a:p>
        </p:txBody>
      </p:sp>
      <p:sp>
        <p:nvSpPr>
          <p:cNvPr id="14" name="TextBox 13"/>
          <p:cNvSpPr txBox="1"/>
          <p:nvPr/>
        </p:nvSpPr>
        <p:spPr>
          <a:xfrm>
            <a:off x="3200400" y="1447800"/>
            <a:ext cx="2743200" cy="523220"/>
          </a:xfrm>
          <a:prstGeom prst="rect">
            <a:avLst/>
          </a:prstGeom>
          <a:noFill/>
        </p:spPr>
        <p:txBody>
          <a:bodyPr wrap="square" rtlCol="0">
            <a:spAutoFit/>
          </a:bodyPr>
          <a:lstStyle/>
          <a:p>
            <a:pPr algn="ctr"/>
            <a:r>
              <a:rPr lang="en-US" sz="1400" b="1" dirty="0" smtClean="0"/>
              <a:t>“Smart” Materials and Interfaces Switchable by Biological Signals</a:t>
            </a:r>
            <a:endParaRPr lang="en-US" sz="1400" b="1" dirty="0"/>
          </a:p>
        </p:txBody>
      </p:sp>
      <p:sp>
        <p:nvSpPr>
          <p:cNvPr id="15" name="TextBox 14"/>
          <p:cNvSpPr txBox="1"/>
          <p:nvPr/>
        </p:nvSpPr>
        <p:spPr>
          <a:xfrm>
            <a:off x="6248400" y="1447800"/>
            <a:ext cx="2743200" cy="523220"/>
          </a:xfrm>
          <a:prstGeom prst="rect">
            <a:avLst/>
          </a:prstGeom>
          <a:noFill/>
        </p:spPr>
        <p:txBody>
          <a:bodyPr wrap="square" rtlCol="0">
            <a:spAutoFit/>
          </a:bodyPr>
          <a:lstStyle/>
          <a:p>
            <a:pPr algn="ctr"/>
            <a:r>
              <a:rPr lang="en-US" sz="1400" b="1" dirty="0" smtClean="0"/>
              <a:t>Implanted </a:t>
            </a:r>
            <a:r>
              <a:rPr lang="en-US" sz="1400" b="1" dirty="0" err="1" smtClean="0"/>
              <a:t>Biofuel</a:t>
            </a:r>
            <a:r>
              <a:rPr lang="en-US" sz="1400" b="1" dirty="0" smtClean="0"/>
              <a:t> Cells Operating </a:t>
            </a:r>
            <a:r>
              <a:rPr lang="en-US" sz="1400" b="1" i="1" dirty="0" smtClean="0"/>
              <a:t>in Vivo</a:t>
            </a:r>
            <a:endParaRPr lang="en-US" sz="1400" b="1" i="1" dirty="0"/>
          </a:p>
        </p:txBody>
      </p:sp>
      <p:pic>
        <p:nvPicPr>
          <p:cNvPr id="84994" name="Picture 2"/>
          <p:cNvPicPr>
            <a:picLocks noChangeAspect="1" noChangeArrowheads="1"/>
          </p:cNvPicPr>
          <p:nvPr/>
        </p:nvPicPr>
        <p:blipFill>
          <a:blip r:embed="rId2" cstate="print"/>
          <a:srcRect/>
          <a:stretch>
            <a:fillRect/>
          </a:stretch>
        </p:blipFill>
        <p:spPr bwMode="auto">
          <a:xfrm>
            <a:off x="6172200" y="1981200"/>
            <a:ext cx="1752601" cy="1070009"/>
          </a:xfrm>
          <a:prstGeom prst="rect">
            <a:avLst/>
          </a:prstGeom>
          <a:noFill/>
          <a:ln w="9525">
            <a:noFill/>
            <a:miter lim="800000"/>
            <a:headEnd/>
            <a:tailEnd/>
          </a:ln>
        </p:spPr>
      </p:pic>
      <p:sp>
        <p:nvSpPr>
          <p:cNvPr id="17" name="TextBox 16"/>
          <p:cNvSpPr txBox="1"/>
          <p:nvPr/>
        </p:nvSpPr>
        <p:spPr>
          <a:xfrm>
            <a:off x="7924800" y="1981200"/>
            <a:ext cx="1143000" cy="2862322"/>
          </a:xfrm>
          <a:prstGeom prst="rect">
            <a:avLst/>
          </a:prstGeom>
          <a:noFill/>
        </p:spPr>
        <p:txBody>
          <a:bodyPr wrap="square" rtlCol="0">
            <a:spAutoFit/>
          </a:bodyPr>
          <a:lstStyle/>
          <a:p>
            <a:pPr algn="just"/>
            <a:r>
              <a:rPr lang="en-US" sz="600" b="1" dirty="0" err="1" smtClean="0"/>
              <a:t>Biofuel</a:t>
            </a:r>
            <a:r>
              <a:rPr lang="en-US" sz="600" b="1" dirty="0" smtClean="0"/>
              <a:t> cell implanted in a snail provided sustainable electrical power generated from naturally produced glucose. </a:t>
            </a:r>
          </a:p>
          <a:p>
            <a:pPr algn="just"/>
            <a:r>
              <a:rPr lang="en-US" sz="500" dirty="0" smtClean="0"/>
              <a:t>L. </a:t>
            </a:r>
            <a:r>
              <a:rPr lang="en-US" sz="500" dirty="0" err="1" smtClean="0"/>
              <a:t>Halámková</a:t>
            </a:r>
            <a:r>
              <a:rPr lang="en-US" sz="500" dirty="0" smtClean="0"/>
              <a:t>, J. </a:t>
            </a:r>
            <a:r>
              <a:rPr lang="en-US" sz="500" dirty="0" err="1" smtClean="0"/>
              <a:t>Halámek</a:t>
            </a:r>
            <a:r>
              <a:rPr lang="en-US" sz="500" dirty="0" smtClean="0"/>
              <a:t>,</a:t>
            </a:r>
            <a:r>
              <a:rPr lang="en-US" sz="500" baseline="30000" dirty="0" smtClean="0"/>
              <a:t> </a:t>
            </a:r>
            <a:r>
              <a:rPr lang="en-US" sz="500" dirty="0" smtClean="0"/>
              <a:t>V. </a:t>
            </a:r>
            <a:r>
              <a:rPr lang="en-US" sz="500" dirty="0" err="1" smtClean="0"/>
              <a:t>Bocharova</a:t>
            </a:r>
            <a:r>
              <a:rPr lang="en-US" sz="500" dirty="0" smtClean="0"/>
              <a:t>, </a:t>
            </a:r>
            <a:r>
              <a:rPr lang="en-US" sz="500" dirty="0"/>
              <a:t>A. </a:t>
            </a:r>
            <a:r>
              <a:rPr lang="en-US" sz="500" dirty="0" err="1"/>
              <a:t>Szczupak</a:t>
            </a:r>
            <a:r>
              <a:rPr lang="en-US" sz="500" dirty="0"/>
              <a:t>, </a:t>
            </a:r>
            <a:r>
              <a:rPr lang="en-US" sz="500" dirty="0" smtClean="0"/>
              <a:t>L. </a:t>
            </a:r>
            <a:r>
              <a:rPr lang="en-US" sz="500" dirty="0" err="1" smtClean="0"/>
              <a:t>Alfonta</a:t>
            </a:r>
            <a:r>
              <a:rPr lang="en-US" sz="500" dirty="0" smtClean="0"/>
              <a:t>, E. Katz, Implanted </a:t>
            </a:r>
            <a:r>
              <a:rPr lang="en-US" sz="500" dirty="0" err="1"/>
              <a:t>biofuel</a:t>
            </a:r>
            <a:r>
              <a:rPr lang="en-US" sz="500" dirty="0"/>
              <a:t> cell operating in living </a:t>
            </a:r>
            <a:r>
              <a:rPr lang="en-US" sz="500" dirty="0" smtClean="0"/>
              <a:t>snail. </a:t>
            </a:r>
            <a:r>
              <a:rPr lang="en-US" sz="500" i="1" dirty="0" smtClean="0"/>
              <a:t>J</a:t>
            </a:r>
            <a:r>
              <a:rPr lang="en-US" sz="500" i="1" dirty="0"/>
              <a:t>. Am. Chem. Soc. </a:t>
            </a:r>
            <a:r>
              <a:rPr lang="en-US" sz="500" b="1" dirty="0"/>
              <a:t>2012</a:t>
            </a:r>
            <a:r>
              <a:rPr lang="en-US" sz="500" dirty="0"/>
              <a:t>, </a:t>
            </a:r>
            <a:r>
              <a:rPr lang="en-US" sz="500" i="1" dirty="0"/>
              <a:t>134</a:t>
            </a:r>
            <a:r>
              <a:rPr lang="en-US" sz="500" dirty="0"/>
              <a:t>, 5040-5043.</a:t>
            </a:r>
          </a:p>
          <a:p>
            <a:pPr algn="just"/>
            <a:endParaRPr lang="en-US" sz="800" b="1" dirty="0" smtClean="0"/>
          </a:p>
          <a:p>
            <a:pPr algn="just"/>
            <a:endParaRPr lang="en-US" sz="600" b="1" dirty="0" smtClean="0"/>
          </a:p>
          <a:p>
            <a:pPr algn="just"/>
            <a:endParaRPr lang="en-US" sz="600" b="1" dirty="0"/>
          </a:p>
          <a:p>
            <a:pPr algn="just"/>
            <a:r>
              <a:rPr lang="en-US" sz="600" b="1" dirty="0" err="1" smtClean="0"/>
              <a:t>Biofuel</a:t>
            </a:r>
            <a:r>
              <a:rPr lang="en-US" sz="600" b="1" dirty="0" smtClean="0"/>
              <a:t> </a:t>
            </a:r>
            <a:r>
              <a:rPr lang="en-US" sz="600" b="1" dirty="0"/>
              <a:t>cells implanted in living clams and producing sustainable electrical power </a:t>
            </a:r>
            <a:r>
              <a:rPr lang="en-US" sz="600" b="1" i="1" dirty="0"/>
              <a:t>in vivo</a:t>
            </a:r>
            <a:r>
              <a:rPr lang="en-US" sz="600" b="1" dirty="0"/>
              <a:t> were integrated in </a:t>
            </a:r>
            <a:r>
              <a:rPr lang="en-US" sz="600" b="1" dirty="0" smtClean="0"/>
              <a:t>batteries with a serial or parallel circuitry, thus increasing the power output.</a:t>
            </a:r>
          </a:p>
          <a:p>
            <a:pPr algn="just"/>
            <a:r>
              <a:rPr lang="en-US" sz="500" dirty="0"/>
              <a:t>A. </a:t>
            </a:r>
            <a:r>
              <a:rPr lang="en-US" sz="500" dirty="0" err="1"/>
              <a:t>Szczupak</a:t>
            </a:r>
            <a:r>
              <a:rPr lang="en-US" sz="500" dirty="0"/>
              <a:t>, </a:t>
            </a:r>
            <a:r>
              <a:rPr lang="en-US" sz="500" dirty="0" smtClean="0"/>
              <a:t>J. </a:t>
            </a:r>
            <a:r>
              <a:rPr lang="en-US" sz="500" dirty="0" err="1" smtClean="0"/>
              <a:t>Halámek</a:t>
            </a:r>
            <a:r>
              <a:rPr lang="en-US" sz="500" dirty="0" smtClean="0"/>
              <a:t>,</a:t>
            </a:r>
            <a:r>
              <a:rPr lang="en-US" sz="500" baseline="30000" dirty="0" smtClean="0"/>
              <a:t> </a:t>
            </a:r>
            <a:r>
              <a:rPr lang="en-US" sz="500" dirty="0" smtClean="0"/>
              <a:t>L. </a:t>
            </a:r>
            <a:r>
              <a:rPr lang="en-US" sz="500" dirty="0" err="1" smtClean="0"/>
              <a:t>Halámková</a:t>
            </a:r>
            <a:r>
              <a:rPr lang="en-US" sz="500" dirty="0" smtClean="0"/>
              <a:t>, V. </a:t>
            </a:r>
            <a:r>
              <a:rPr lang="en-US" sz="500" dirty="0" err="1" smtClean="0"/>
              <a:t>Bocharova</a:t>
            </a:r>
            <a:r>
              <a:rPr lang="en-US" sz="500" dirty="0" smtClean="0"/>
              <a:t>, L. </a:t>
            </a:r>
            <a:r>
              <a:rPr lang="en-US" sz="500" dirty="0" err="1" smtClean="0"/>
              <a:t>Alfonta</a:t>
            </a:r>
            <a:r>
              <a:rPr lang="en-US" sz="500" dirty="0" smtClean="0"/>
              <a:t>, E. Katz, Living battery – </a:t>
            </a:r>
            <a:r>
              <a:rPr lang="en-US" sz="500" dirty="0" err="1" smtClean="0"/>
              <a:t>Biofuel</a:t>
            </a:r>
            <a:r>
              <a:rPr lang="en-US" sz="500" dirty="0" smtClean="0"/>
              <a:t> cells operating in vivo in clams. </a:t>
            </a:r>
            <a:r>
              <a:rPr lang="en-US" sz="500" i="1" dirty="0" smtClean="0"/>
              <a:t>Submitted </a:t>
            </a:r>
            <a:r>
              <a:rPr lang="en-US" sz="500" i="1" dirty="0"/>
              <a:t>for publication.</a:t>
            </a:r>
          </a:p>
          <a:p>
            <a:pPr algn="just"/>
            <a:endParaRPr lang="en-US" sz="600" b="1" dirty="0" smtClean="0"/>
          </a:p>
          <a:p>
            <a:pPr algn="just"/>
            <a:endParaRPr lang="en-US" sz="800" b="1" dirty="0"/>
          </a:p>
          <a:p>
            <a:pPr algn="just"/>
            <a:r>
              <a:rPr lang="en-US" sz="600" b="1" dirty="0" smtClean="0"/>
              <a:t>The power produced by the “living </a:t>
            </a:r>
            <a:r>
              <a:rPr lang="en-US" sz="600" b="1" dirty="0" smtClean="0"/>
              <a:t>batteries” was enough to rotate a DC electrical motor.</a:t>
            </a:r>
            <a:endParaRPr lang="en-US" sz="600" b="1" dirty="0"/>
          </a:p>
        </p:txBody>
      </p:sp>
      <p:pic>
        <p:nvPicPr>
          <p:cNvPr id="84995" name="Picture 3"/>
          <p:cNvPicPr>
            <a:picLocks noChangeAspect="1" noChangeArrowheads="1"/>
          </p:cNvPicPr>
          <p:nvPr/>
        </p:nvPicPr>
        <p:blipFill>
          <a:blip r:embed="rId3" cstate="print"/>
          <a:srcRect/>
          <a:stretch>
            <a:fillRect/>
          </a:stretch>
        </p:blipFill>
        <p:spPr bwMode="auto">
          <a:xfrm>
            <a:off x="6172200" y="3048000"/>
            <a:ext cx="1752600" cy="1314450"/>
          </a:xfrm>
          <a:prstGeom prst="rect">
            <a:avLst/>
          </a:prstGeom>
          <a:noFill/>
          <a:ln w="9525">
            <a:noFill/>
            <a:miter lim="800000"/>
            <a:headEnd/>
            <a:tailEnd/>
          </a:ln>
        </p:spPr>
      </p:pic>
      <p:pic>
        <p:nvPicPr>
          <p:cNvPr id="84996" name="Picture 4"/>
          <p:cNvPicPr>
            <a:picLocks noChangeAspect="1" noChangeArrowheads="1"/>
          </p:cNvPicPr>
          <p:nvPr/>
        </p:nvPicPr>
        <p:blipFill>
          <a:blip r:embed="rId4" cstate="print"/>
          <a:srcRect/>
          <a:stretch>
            <a:fillRect/>
          </a:stretch>
        </p:blipFill>
        <p:spPr bwMode="auto">
          <a:xfrm>
            <a:off x="6172201" y="4367214"/>
            <a:ext cx="1752600" cy="649930"/>
          </a:xfrm>
          <a:prstGeom prst="rect">
            <a:avLst/>
          </a:prstGeom>
          <a:noFill/>
          <a:ln w="9525">
            <a:noFill/>
            <a:miter lim="800000"/>
            <a:headEnd/>
            <a:tailEnd/>
          </a:ln>
        </p:spPr>
      </p:pic>
      <p:pic>
        <p:nvPicPr>
          <p:cNvPr id="84997" name="Picture 5"/>
          <p:cNvPicPr>
            <a:picLocks noChangeAspect="1" noChangeArrowheads="1"/>
          </p:cNvPicPr>
          <p:nvPr/>
        </p:nvPicPr>
        <p:blipFill>
          <a:blip r:embed="rId5" cstate="print"/>
          <a:srcRect/>
          <a:stretch>
            <a:fillRect/>
          </a:stretch>
        </p:blipFill>
        <p:spPr bwMode="auto">
          <a:xfrm>
            <a:off x="6172200" y="5029200"/>
            <a:ext cx="1135207" cy="723900"/>
          </a:xfrm>
          <a:prstGeom prst="rect">
            <a:avLst/>
          </a:prstGeom>
          <a:noFill/>
          <a:ln w="9525">
            <a:noFill/>
            <a:miter lim="800000"/>
            <a:headEnd/>
            <a:tailEnd/>
          </a:ln>
        </p:spPr>
      </p:pic>
      <p:pic>
        <p:nvPicPr>
          <p:cNvPr id="84998" name="Picture 6"/>
          <p:cNvPicPr>
            <a:picLocks noChangeAspect="1" noChangeArrowheads="1"/>
          </p:cNvPicPr>
          <p:nvPr/>
        </p:nvPicPr>
        <p:blipFill>
          <a:blip r:embed="rId6" cstate="print"/>
          <a:srcRect/>
          <a:stretch>
            <a:fillRect/>
          </a:stretch>
        </p:blipFill>
        <p:spPr bwMode="auto">
          <a:xfrm>
            <a:off x="7315199" y="5029200"/>
            <a:ext cx="914401" cy="1114126"/>
          </a:xfrm>
          <a:prstGeom prst="rect">
            <a:avLst/>
          </a:prstGeom>
          <a:noFill/>
          <a:ln w="9525">
            <a:noFill/>
            <a:miter lim="800000"/>
            <a:headEnd/>
            <a:tailEnd/>
          </a:ln>
        </p:spPr>
      </p:pic>
      <p:pic>
        <p:nvPicPr>
          <p:cNvPr id="84999" name="Picture 7"/>
          <p:cNvPicPr>
            <a:picLocks noChangeAspect="1" noChangeArrowheads="1"/>
          </p:cNvPicPr>
          <p:nvPr/>
        </p:nvPicPr>
        <p:blipFill>
          <a:blip r:embed="rId7" cstate="print"/>
          <a:srcRect/>
          <a:stretch>
            <a:fillRect/>
          </a:stretch>
        </p:blipFill>
        <p:spPr bwMode="auto">
          <a:xfrm>
            <a:off x="6172200" y="5830218"/>
            <a:ext cx="1143000" cy="799182"/>
          </a:xfrm>
          <a:prstGeom prst="rect">
            <a:avLst/>
          </a:prstGeom>
          <a:noFill/>
          <a:ln w="9525">
            <a:noFill/>
            <a:miter lim="800000"/>
            <a:headEnd/>
            <a:tailEnd/>
          </a:ln>
        </p:spPr>
      </p:pic>
      <p:pic>
        <p:nvPicPr>
          <p:cNvPr id="85000" name="Picture 8"/>
          <p:cNvPicPr>
            <a:picLocks noChangeAspect="1" noChangeArrowheads="1"/>
          </p:cNvPicPr>
          <p:nvPr/>
        </p:nvPicPr>
        <p:blipFill>
          <a:blip r:embed="rId8" cstate="print"/>
          <a:srcRect/>
          <a:stretch>
            <a:fillRect/>
          </a:stretch>
        </p:blipFill>
        <p:spPr bwMode="auto">
          <a:xfrm>
            <a:off x="8229600" y="5588179"/>
            <a:ext cx="838200" cy="584021"/>
          </a:xfrm>
          <a:prstGeom prst="rect">
            <a:avLst/>
          </a:prstGeom>
          <a:noFill/>
          <a:ln w="9525">
            <a:noFill/>
            <a:miter lim="800000"/>
            <a:headEnd/>
            <a:tailEnd/>
          </a:ln>
        </p:spPr>
      </p:pic>
      <p:sp>
        <p:nvSpPr>
          <p:cNvPr id="24" name="TextBox 23"/>
          <p:cNvSpPr txBox="1"/>
          <p:nvPr/>
        </p:nvSpPr>
        <p:spPr>
          <a:xfrm>
            <a:off x="8229600" y="5100935"/>
            <a:ext cx="838200" cy="461665"/>
          </a:xfrm>
          <a:prstGeom prst="rect">
            <a:avLst/>
          </a:prstGeom>
          <a:noFill/>
        </p:spPr>
        <p:txBody>
          <a:bodyPr wrap="square" rtlCol="0">
            <a:spAutoFit/>
          </a:bodyPr>
          <a:lstStyle/>
          <a:p>
            <a:pPr algn="just"/>
            <a:r>
              <a:rPr lang="en-US" sz="600" b="1" dirty="0" smtClean="0"/>
              <a:t>The work was highlighted by many newspapers, radio, TV and web sites.</a:t>
            </a:r>
            <a:endParaRPr lang="en-US" sz="600" b="1" dirty="0"/>
          </a:p>
        </p:txBody>
      </p:sp>
      <p:pic>
        <p:nvPicPr>
          <p:cNvPr id="85001" name="Picture 9"/>
          <p:cNvPicPr>
            <a:picLocks noChangeAspect="1" noChangeArrowheads="1"/>
          </p:cNvPicPr>
          <p:nvPr/>
        </p:nvPicPr>
        <p:blipFill>
          <a:blip r:embed="rId9" cstate="print"/>
          <a:srcRect/>
          <a:stretch>
            <a:fillRect/>
          </a:stretch>
        </p:blipFill>
        <p:spPr bwMode="auto">
          <a:xfrm>
            <a:off x="7315200" y="6180749"/>
            <a:ext cx="1752600" cy="448651"/>
          </a:xfrm>
          <a:prstGeom prst="rect">
            <a:avLst/>
          </a:prstGeom>
          <a:noFill/>
          <a:ln w="9525">
            <a:noFill/>
            <a:miter lim="800000"/>
            <a:headEnd/>
            <a:tailEnd/>
          </a:ln>
        </p:spPr>
      </p:pic>
      <p:pic>
        <p:nvPicPr>
          <p:cNvPr id="85002" name="Picture 10"/>
          <p:cNvPicPr>
            <a:picLocks noChangeAspect="1" noChangeArrowheads="1"/>
          </p:cNvPicPr>
          <p:nvPr/>
        </p:nvPicPr>
        <p:blipFill>
          <a:blip r:embed="rId10" cstate="print"/>
          <a:srcRect/>
          <a:stretch>
            <a:fillRect/>
          </a:stretch>
        </p:blipFill>
        <p:spPr bwMode="auto">
          <a:xfrm>
            <a:off x="3124200" y="1981200"/>
            <a:ext cx="1686922" cy="747712"/>
          </a:xfrm>
          <a:prstGeom prst="rect">
            <a:avLst/>
          </a:prstGeom>
          <a:noFill/>
          <a:ln w="9525">
            <a:noFill/>
            <a:miter lim="800000"/>
            <a:headEnd/>
            <a:tailEnd/>
          </a:ln>
        </p:spPr>
      </p:pic>
      <p:pic>
        <p:nvPicPr>
          <p:cNvPr id="85003" name="Picture 11"/>
          <p:cNvPicPr>
            <a:picLocks noChangeAspect="1" noChangeArrowheads="1"/>
          </p:cNvPicPr>
          <p:nvPr/>
        </p:nvPicPr>
        <p:blipFill>
          <a:blip r:embed="rId11" cstate="print"/>
          <a:srcRect/>
          <a:stretch>
            <a:fillRect/>
          </a:stretch>
        </p:blipFill>
        <p:spPr bwMode="auto">
          <a:xfrm>
            <a:off x="3124200" y="2743200"/>
            <a:ext cx="1676399" cy="1256205"/>
          </a:xfrm>
          <a:prstGeom prst="rect">
            <a:avLst/>
          </a:prstGeom>
          <a:noFill/>
          <a:ln w="9525">
            <a:noFill/>
            <a:miter lim="800000"/>
            <a:headEnd/>
            <a:tailEnd/>
          </a:ln>
        </p:spPr>
      </p:pic>
      <p:pic>
        <p:nvPicPr>
          <p:cNvPr id="85004" name="Picture 12"/>
          <p:cNvPicPr>
            <a:picLocks noChangeAspect="1" noChangeArrowheads="1"/>
          </p:cNvPicPr>
          <p:nvPr/>
        </p:nvPicPr>
        <p:blipFill>
          <a:blip r:embed="rId12" cstate="print"/>
          <a:srcRect/>
          <a:stretch>
            <a:fillRect/>
          </a:stretch>
        </p:blipFill>
        <p:spPr bwMode="auto">
          <a:xfrm>
            <a:off x="3124200" y="4016388"/>
            <a:ext cx="1676400" cy="1012812"/>
          </a:xfrm>
          <a:prstGeom prst="rect">
            <a:avLst/>
          </a:prstGeom>
          <a:noFill/>
          <a:ln w="9525">
            <a:noFill/>
            <a:miter lim="800000"/>
            <a:headEnd/>
            <a:tailEnd/>
          </a:ln>
        </p:spPr>
      </p:pic>
      <p:sp>
        <p:nvSpPr>
          <p:cNvPr id="29" name="TextBox 28"/>
          <p:cNvSpPr txBox="1"/>
          <p:nvPr/>
        </p:nvSpPr>
        <p:spPr>
          <a:xfrm>
            <a:off x="4800600" y="1981200"/>
            <a:ext cx="1219200" cy="4678204"/>
          </a:xfrm>
          <a:prstGeom prst="rect">
            <a:avLst/>
          </a:prstGeom>
          <a:noFill/>
        </p:spPr>
        <p:txBody>
          <a:bodyPr wrap="square" rtlCol="0">
            <a:spAutoFit/>
          </a:bodyPr>
          <a:lstStyle/>
          <a:p>
            <a:pPr algn="just"/>
            <a:r>
              <a:rPr lang="en-US" sz="600" b="1" dirty="0" smtClean="0"/>
              <a:t>Stimuli-responsive materials and interfaces were functionally integrated with </a:t>
            </a:r>
            <a:r>
              <a:rPr lang="en-US" sz="600" b="1" dirty="0" err="1" smtClean="0"/>
              <a:t>biomolecular</a:t>
            </a:r>
            <a:r>
              <a:rPr lang="en-US" sz="600" b="1" dirty="0" smtClean="0"/>
              <a:t> information processing systems allowing biological control over </a:t>
            </a:r>
            <a:r>
              <a:rPr lang="en-US" sz="600" b="1" dirty="0" err="1" smtClean="0"/>
              <a:t>bioelectronic</a:t>
            </a:r>
            <a:r>
              <a:rPr lang="en-US" sz="600" b="1" dirty="0" smtClean="0"/>
              <a:t> / biomedical devices.</a:t>
            </a:r>
          </a:p>
          <a:p>
            <a:pPr algn="just"/>
            <a:endParaRPr lang="en-US" sz="600" b="1" dirty="0" smtClean="0"/>
          </a:p>
          <a:p>
            <a:pPr algn="just"/>
            <a:r>
              <a:rPr lang="en-US" sz="600" b="1" dirty="0" smtClean="0"/>
              <a:t>Liver injury biomarkers </a:t>
            </a:r>
            <a:r>
              <a:rPr lang="en-US" sz="600" b="1" dirty="0" err="1"/>
              <a:t>alanine</a:t>
            </a:r>
            <a:r>
              <a:rPr lang="en-US" sz="600" b="1" dirty="0"/>
              <a:t> </a:t>
            </a:r>
            <a:r>
              <a:rPr lang="en-US" sz="600" b="1" dirty="0" err="1" smtClean="0"/>
              <a:t>transaminase</a:t>
            </a:r>
            <a:r>
              <a:rPr lang="en-US" sz="600" b="1" dirty="0" smtClean="0"/>
              <a:t> (ALT) </a:t>
            </a:r>
            <a:r>
              <a:rPr lang="en-US" sz="600" b="1" dirty="0"/>
              <a:t>and lactate </a:t>
            </a:r>
            <a:r>
              <a:rPr lang="en-US" sz="600" b="1" dirty="0" err="1" smtClean="0"/>
              <a:t>dehydrogenase</a:t>
            </a:r>
            <a:r>
              <a:rPr lang="en-US" sz="600" b="1" dirty="0" smtClean="0"/>
              <a:t> (LDH) working cooperatively resulted in pH changes switching an electrochemical interface from OFF to ON state. The electrode activated by the injury biomarkers can operate as a biosensor or can be integrated in a switchable </a:t>
            </a:r>
            <a:r>
              <a:rPr lang="en-US" sz="600" b="1" dirty="0" err="1" smtClean="0"/>
              <a:t>biofuel</a:t>
            </a:r>
            <a:r>
              <a:rPr lang="en-US" sz="600" b="1" dirty="0" smtClean="0"/>
              <a:t> cell.</a:t>
            </a:r>
          </a:p>
          <a:p>
            <a:pPr algn="just"/>
            <a:r>
              <a:rPr lang="en-US" sz="500" dirty="0" smtClean="0"/>
              <a:t>M. </a:t>
            </a:r>
            <a:r>
              <a:rPr lang="en-US" sz="500" dirty="0" err="1" smtClean="0"/>
              <a:t>Privman</a:t>
            </a:r>
            <a:r>
              <a:rPr lang="es-ES_tradnl" sz="500" dirty="0" smtClean="0"/>
              <a:t>, </a:t>
            </a:r>
            <a:r>
              <a:rPr lang="es-ES_tradnl" sz="500" dirty="0"/>
              <a:t>T.K. </a:t>
            </a:r>
            <a:r>
              <a:rPr lang="es-ES_tradnl" sz="500" dirty="0" err="1"/>
              <a:t>Tam</a:t>
            </a:r>
            <a:r>
              <a:rPr lang="es-ES_tradnl" sz="500" dirty="0" smtClean="0"/>
              <a:t>, V. </a:t>
            </a:r>
            <a:r>
              <a:rPr lang="es-ES_tradnl" sz="500" dirty="0" err="1" smtClean="0"/>
              <a:t>Bocharova</a:t>
            </a:r>
            <a:r>
              <a:rPr lang="es-ES_tradnl" sz="500" dirty="0" smtClean="0"/>
              <a:t>,</a:t>
            </a:r>
            <a:r>
              <a:rPr lang="es-ES_tradnl" sz="500" baseline="30000" dirty="0" smtClean="0"/>
              <a:t> </a:t>
            </a:r>
            <a:r>
              <a:rPr lang="es-ES_tradnl" sz="500" dirty="0" smtClean="0"/>
              <a:t>J. </a:t>
            </a:r>
            <a:r>
              <a:rPr lang="es-ES_tradnl" sz="500" dirty="0" err="1" smtClean="0"/>
              <a:t>Halámek</a:t>
            </a:r>
            <a:r>
              <a:rPr lang="es-ES_tradnl" sz="500" dirty="0" smtClean="0"/>
              <a:t>, </a:t>
            </a:r>
            <a:r>
              <a:rPr lang="en-US" sz="500" dirty="0" smtClean="0"/>
              <a:t>J. Wang, E. Katz, Responsive interface switchable by logically processed physiological signals – Towards “smart” actuators for signal amplification and drug delivery.</a:t>
            </a:r>
          </a:p>
          <a:p>
            <a:r>
              <a:rPr lang="en-US" sz="500" i="1" dirty="0"/>
              <a:t>ACS Appl. Mater. Interfaces</a:t>
            </a:r>
            <a:r>
              <a:rPr lang="en-US" sz="500" dirty="0"/>
              <a:t> </a:t>
            </a:r>
            <a:r>
              <a:rPr lang="en-US" sz="500" b="1" dirty="0"/>
              <a:t>2011</a:t>
            </a:r>
            <a:r>
              <a:rPr lang="en-US" sz="500" dirty="0"/>
              <a:t>, </a:t>
            </a:r>
            <a:r>
              <a:rPr lang="en-US" sz="500" i="1" dirty="0"/>
              <a:t>3</a:t>
            </a:r>
            <a:r>
              <a:rPr lang="en-US" sz="500" dirty="0"/>
              <a:t>, 1620-1623</a:t>
            </a:r>
            <a:r>
              <a:rPr lang="en-US" sz="500" dirty="0" smtClean="0"/>
              <a:t>.</a:t>
            </a:r>
          </a:p>
          <a:p>
            <a:pPr algn="just"/>
            <a:r>
              <a:rPr lang="en-US" sz="600" b="1" dirty="0" smtClean="0"/>
              <a:t>Similar approach was applied to trigger drug release from microspheres upon concerted operation of two injury biomarkers. A </a:t>
            </a:r>
            <a:r>
              <a:rPr lang="en-US" sz="600" b="1" dirty="0" err="1" smtClean="0"/>
              <a:t>biocatalytic</a:t>
            </a:r>
            <a:r>
              <a:rPr lang="en-US" sz="600" b="1" dirty="0" smtClean="0"/>
              <a:t> cascade activated by the biomarkers resulted in a drug release only when all biomarkers are present mimicking a Boolean AND logic gate. </a:t>
            </a:r>
            <a:r>
              <a:rPr lang="en-US" sz="600" b="1" dirty="0" smtClean="0"/>
              <a:t>The “Sense-Act-Treat” </a:t>
            </a:r>
            <a:r>
              <a:rPr lang="en-US" sz="600" b="1" dirty="0" err="1" smtClean="0"/>
              <a:t>biocomputing</a:t>
            </a:r>
            <a:r>
              <a:rPr lang="en-US" sz="600" b="1" dirty="0" smtClean="0"/>
              <a:t> system will be able to autonomously correlate the relationship between different </a:t>
            </a:r>
            <a:r>
              <a:rPr lang="en-US" sz="600" b="1" dirty="0" err="1" smtClean="0"/>
              <a:t>biomedically</a:t>
            </a:r>
            <a:r>
              <a:rPr lang="en-US" sz="600" b="1" dirty="0" smtClean="0"/>
              <a:t>-relevant markers according to “programmed” Boolean logic operations and regulate the release of a target drug to counteract the onset of abnormal physiological states.</a:t>
            </a:r>
          </a:p>
          <a:p>
            <a:pPr algn="just"/>
            <a:endParaRPr lang="en-US" sz="600" b="1" dirty="0"/>
          </a:p>
          <a:p>
            <a:pPr algn="just"/>
            <a:endParaRPr lang="en-US" sz="600" b="1" dirty="0" smtClean="0"/>
          </a:p>
          <a:p>
            <a:pPr algn="just"/>
            <a:endParaRPr lang="en-US" sz="600" b="1" dirty="0"/>
          </a:p>
        </p:txBody>
      </p:sp>
      <p:pic>
        <p:nvPicPr>
          <p:cNvPr id="85005" name="Picture 13"/>
          <p:cNvPicPr>
            <a:picLocks noChangeAspect="1" noChangeArrowheads="1"/>
          </p:cNvPicPr>
          <p:nvPr/>
        </p:nvPicPr>
        <p:blipFill>
          <a:blip r:embed="rId13" cstate="print"/>
          <a:srcRect/>
          <a:stretch>
            <a:fillRect/>
          </a:stretch>
        </p:blipFill>
        <p:spPr bwMode="auto">
          <a:xfrm>
            <a:off x="3164123" y="5478508"/>
            <a:ext cx="1636478" cy="541292"/>
          </a:xfrm>
          <a:prstGeom prst="rect">
            <a:avLst/>
          </a:prstGeom>
          <a:noFill/>
          <a:ln w="9525">
            <a:noFill/>
            <a:miter lim="800000"/>
            <a:headEnd/>
            <a:tailEnd/>
          </a:ln>
        </p:spPr>
      </p:pic>
      <p:sp>
        <p:nvSpPr>
          <p:cNvPr id="32" name="Down Arrow 31"/>
          <p:cNvSpPr/>
          <p:nvPr/>
        </p:nvSpPr>
        <p:spPr>
          <a:xfrm>
            <a:off x="3810000" y="5257800"/>
            <a:ext cx="3048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a:off x="3810000" y="6096000"/>
            <a:ext cx="3048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200400" y="5029200"/>
            <a:ext cx="1600200" cy="230832"/>
          </a:xfrm>
          <a:prstGeom prst="rect">
            <a:avLst/>
          </a:prstGeom>
          <a:noFill/>
        </p:spPr>
        <p:txBody>
          <a:bodyPr wrap="square" rtlCol="0">
            <a:spAutoFit/>
          </a:bodyPr>
          <a:lstStyle/>
          <a:p>
            <a:pPr algn="ctr"/>
            <a:r>
              <a:rPr lang="en-US" sz="900" b="1" dirty="0" smtClean="0">
                <a:solidFill>
                  <a:srgbClr val="FF0000"/>
                </a:solidFill>
              </a:rPr>
              <a:t>Combination of biomarkers</a:t>
            </a:r>
            <a:endParaRPr lang="en-US" sz="900" b="1" dirty="0">
              <a:solidFill>
                <a:srgbClr val="FF0000"/>
              </a:solidFill>
            </a:endParaRPr>
          </a:p>
        </p:txBody>
      </p:sp>
      <p:sp>
        <p:nvSpPr>
          <p:cNvPr id="35" name="TextBox 34"/>
          <p:cNvSpPr txBox="1"/>
          <p:nvPr/>
        </p:nvSpPr>
        <p:spPr>
          <a:xfrm>
            <a:off x="3200400" y="6248400"/>
            <a:ext cx="1600200" cy="230832"/>
          </a:xfrm>
          <a:prstGeom prst="rect">
            <a:avLst/>
          </a:prstGeom>
          <a:noFill/>
        </p:spPr>
        <p:txBody>
          <a:bodyPr wrap="square" rtlCol="0">
            <a:spAutoFit/>
          </a:bodyPr>
          <a:lstStyle/>
          <a:p>
            <a:pPr algn="ctr"/>
            <a:r>
              <a:rPr lang="en-US" sz="900" b="1" dirty="0" smtClean="0">
                <a:solidFill>
                  <a:srgbClr val="FF0000"/>
                </a:solidFill>
              </a:rPr>
              <a:t>Released drug</a:t>
            </a:r>
            <a:endParaRPr lang="en-US" sz="900" b="1" dirty="0">
              <a:solidFill>
                <a:srgbClr val="FF0000"/>
              </a:solidFill>
            </a:endParaRPr>
          </a:p>
        </p:txBody>
      </p:sp>
      <p:pic>
        <p:nvPicPr>
          <p:cNvPr id="85007" name="Picture 15"/>
          <p:cNvPicPr>
            <a:picLocks noChangeAspect="1" noChangeArrowheads="1"/>
          </p:cNvPicPr>
          <p:nvPr/>
        </p:nvPicPr>
        <p:blipFill>
          <a:blip r:embed="rId14" cstate="print"/>
          <a:srcRect/>
          <a:stretch>
            <a:fillRect/>
          </a:stretch>
        </p:blipFill>
        <p:spPr bwMode="auto">
          <a:xfrm>
            <a:off x="76200" y="1981201"/>
            <a:ext cx="1328368" cy="1828799"/>
          </a:xfrm>
          <a:prstGeom prst="rect">
            <a:avLst/>
          </a:prstGeom>
          <a:noFill/>
          <a:ln w="9525">
            <a:noFill/>
            <a:miter lim="800000"/>
            <a:headEnd/>
            <a:tailEnd/>
          </a:ln>
        </p:spPr>
      </p:pic>
      <p:pic>
        <p:nvPicPr>
          <p:cNvPr id="85008" name="Picture 16"/>
          <p:cNvPicPr>
            <a:picLocks noChangeAspect="1" noChangeArrowheads="1"/>
          </p:cNvPicPr>
          <p:nvPr/>
        </p:nvPicPr>
        <p:blipFill>
          <a:blip r:embed="rId15" cstate="print"/>
          <a:srcRect/>
          <a:stretch>
            <a:fillRect/>
          </a:stretch>
        </p:blipFill>
        <p:spPr bwMode="auto">
          <a:xfrm>
            <a:off x="76200" y="3962400"/>
            <a:ext cx="1295399" cy="1261735"/>
          </a:xfrm>
          <a:prstGeom prst="rect">
            <a:avLst/>
          </a:prstGeom>
          <a:noFill/>
          <a:ln w="9525">
            <a:noFill/>
            <a:miter lim="800000"/>
            <a:headEnd/>
            <a:tailEnd/>
          </a:ln>
        </p:spPr>
      </p:pic>
      <p:pic>
        <p:nvPicPr>
          <p:cNvPr id="85009" name="Picture 17"/>
          <p:cNvPicPr>
            <a:picLocks noChangeAspect="1" noChangeArrowheads="1"/>
          </p:cNvPicPr>
          <p:nvPr/>
        </p:nvPicPr>
        <p:blipFill>
          <a:blip r:embed="rId16" cstate="print"/>
          <a:srcRect/>
          <a:stretch>
            <a:fillRect/>
          </a:stretch>
        </p:blipFill>
        <p:spPr bwMode="auto">
          <a:xfrm>
            <a:off x="76200" y="5472965"/>
            <a:ext cx="1447800" cy="1156435"/>
          </a:xfrm>
          <a:prstGeom prst="rect">
            <a:avLst/>
          </a:prstGeom>
          <a:noFill/>
          <a:ln w="9525">
            <a:noFill/>
            <a:miter lim="800000"/>
            <a:headEnd/>
            <a:tailEnd/>
          </a:ln>
        </p:spPr>
      </p:pic>
      <p:sp>
        <p:nvSpPr>
          <p:cNvPr id="40" name="TextBox 39"/>
          <p:cNvSpPr txBox="1"/>
          <p:nvPr/>
        </p:nvSpPr>
        <p:spPr>
          <a:xfrm>
            <a:off x="1447800" y="1905000"/>
            <a:ext cx="1447800" cy="4739759"/>
          </a:xfrm>
          <a:prstGeom prst="rect">
            <a:avLst/>
          </a:prstGeom>
          <a:noFill/>
        </p:spPr>
        <p:txBody>
          <a:bodyPr wrap="square" rtlCol="0">
            <a:spAutoFit/>
          </a:bodyPr>
          <a:lstStyle/>
          <a:p>
            <a:pPr algn="just"/>
            <a:r>
              <a:rPr lang="en-US" sz="800" b="1" dirty="0"/>
              <a:t>Novel biosensors digitally process multiple biochemical signals through Boolean logic networks of coupled </a:t>
            </a:r>
            <a:r>
              <a:rPr lang="en-US" sz="800" b="1" dirty="0" err="1" smtClean="0"/>
              <a:t>biomo-lecular</a:t>
            </a:r>
            <a:r>
              <a:rPr lang="en-US" sz="800" b="1" dirty="0" smtClean="0"/>
              <a:t> </a:t>
            </a:r>
            <a:r>
              <a:rPr lang="en-US" sz="800" b="1" dirty="0"/>
              <a:t>reactions and produce output in the form of YES/NO response. Compared to traditional single-</a:t>
            </a:r>
            <a:r>
              <a:rPr lang="en-US" sz="800" b="1" dirty="0" err="1"/>
              <a:t>analyte</a:t>
            </a:r>
            <a:r>
              <a:rPr lang="en-US" sz="800" b="1" dirty="0"/>
              <a:t> sensing </a:t>
            </a:r>
            <a:r>
              <a:rPr lang="en-US" sz="800" b="1" dirty="0" smtClean="0"/>
              <a:t>devices, </a:t>
            </a:r>
            <a:r>
              <a:rPr lang="en-US" sz="800" b="1" dirty="0" err="1" smtClean="0"/>
              <a:t>biocompu</a:t>
            </a:r>
            <a:r>
              <a:rPr lang="en-US" sz="800" b="1" dirty="0" smtClean="0"/>
              <a:t>-ting </a:t>
            </a:r>
            <a:r>
              <a:rPr lang="en-US" sz="800" b="1" dirty="0"/>
              <a:t>approach enables a high-fidelity multi-</a:t>
            </a:r>
            <a:r>
              <a:rPr lang="en-US" sz="800" b="1" dirty="0" err="1"/>
              <a:t>analyte</a:t>
            </a:r>
            <a:r>
              <a:rPr lang="en-US" sz="800" b="1" dirty="0"/>
              <a:t> </a:t>
            </a:r>
            <a:r>
              <a:rPr lang="en-US" sz="800" b="1" dirty="0" err="1" smtClean="0"/>
              <a:t>biosen</a:t>
            </a:r>
            <a:r>
              <a:rPr lang="en-US" sz="800" b="1" dirty="0" smtClean="0"/>
              <a:t>-sing</a:t>
            </a:r>
            <a:r>
              <a:rPr lang="en-US" sz="800" b="1" dirty="0"/>
              <a:t>, particularly beneficial for biomedical applications. Multi-signal digital </a:t>
            </a:r>
            <a:r>
              <a:rPr lang="en-US" sz="800" b="1" dirty="0" smtClean="0"/>
              <a:t>bio-sensors </a:t>
            </a:r>
            <a:r>
              <a:rPr lang="en-US" sz="800" b="1" dirty="0"/>
              <a:t>thus promise advances in rapid diagnosis and treatment of diseases by processing complex patterns of physiological biomarkers. Specifically, they can provide timely detection and alert to medical emergencies, along with an immediate </a:t>
            </a:r>
            <a:r>
              <a:rPr lang="en-US" sz="800" b="1" dirty="0" err="1" smtClean="0"/>
              <a:t>thera-peutic</a:t>
            </a:r>
            <a:r>
              <a:rPr lang="en-US" sz="800" b="1" dirty="0" smtClean="0"/>
              <a:t> </a:t>
            </a:r>
            <a:r>
              <a:rPr lang="en-US" sz="800" b="1" dirty="0"/>
              <a:t>intervention. </a:t>
            </a:r>
            <a:r>
              <a:rPr lang="en-US" sz="800" b="1" dirty="0" err="1" smtClean="0"/>
              <a:t>Applicati</a:t>
            </a:r>
            <a:r>
              <a:rPr lang="en-US" sz="800" b="1" dirty="0" smtClean="0"/>
              <a:t>-on </a:t>
            </a:r>
            <a:r>
              <a:rPr lang="en-US" sz="800" b="1" dirty="0"/>
              <a:t>of </a:t>
            </a:r>
            <a:r>
              <a:rPr lang="en-US" sz="800" b="1" dirty="0" err="1"/>
              <a:t>biocomputing</a:t>
            </a:r>
            <a:r>
              <a:rPr lang="en-US" sz="800" b="1" dirty="0"/>
              <a:t> concepts has been successfully </a:t>
            </a:r>
            <a:r>
              <a:rPr lang="en-US" sz="800" b="1" dirty="0" smtClean="0"/>
              <a:t>demon-</a:t>
            </a:r>
            <a:r>
              <a:rPr lang="en-US" sz="800" b="1" dirty="0" err="1" smtClean="0"/>
              <a:t>strated</a:t>
            </a:r>
            <a:r>
              <a:rPr lang="en-US" sz="800" b="1" dirty="0" smtClean="0"/>
              <a:t> </a:t>
            </a:r>
            <a:r>
              <a:rPr lang="en-US" sz="800" b="1" dirty="0"/>
              <a:t>for systems for logic analysis of biomarkers of different injuries, particularly exemplified for liver injury. Wide-ranging applications of multi-</a:t>
            </a:r>
            <a:r>
              <a:rPr lang="en-US" sz="800" b="1" dirty="0" err="1"/>
              <a:t>analyte</a:t>
            </a:r>
            <a:r>
              <a:rPr lang="en-US" sz="800" b="1" dirty="0"/>
              <a:t> digital </a:t>
            </a:r>
            <a:r>
              <a:rPr lang="en-US" sz="800" b="1" dirty="0" err="1" smtClean="0"/>
              <a:t>biosen-sors</a:t>
            </a:r>
            <a:r>
              <a:rPr lang="en-US" sz="800" b="1" dirty="0" smtClean="0"/>
              <a:t> </a:t>
            </a:r>
            <a:r>
              <a:rPr lang="en-US" sz="800" b="1" dirty="0"/>
              <a:t>in medicine, </a:t>
            </a:r>
            <a:r>
              <a:rPr lang="en-US" sz="800" b="1" dirty="0" smtClean="0"/>
              <a:t>environ-mental </a:t>
            </a:r>
            <a:r>
              <a:rPr lang="en-US" sz="800" b="1" dirty="0"/>
              <a:t>monitoring and homeland security are anticipated.</a:t>
            </a:r>
            <a:endParaRPr lang="en-US" sz="800" dirty="0" smtClean="0"/>
          </a:p>
          <a:p>
            <a:endParaRPr lang="en-US" sz="600" dirty="0"/>
          </a:p>
        </p:txBody>
      </p:sp>
      <p:sp>
        <p:nvSpPr>
          <p:cNvPr id="41" name="TextBox 40"/>
          <p:cNvSpPr txBox="1"/>
          <p:nvPr/>
        </p:nvSpPr>
        <p:spPr>
          <a:xfrm>
            <a:off x="76200" y="5257800"/>
            <a:ext cx="1447800" cy="276999"/>
          </a:xfrm>
          <a:prstGeom prst="rect">
            <a:avLst/>
          </a:prstGeom>
          <a:noFill/>
        </p:spPr>
        <p:txBody>
          <a:bodyPr wrap="square" rtlCol="0">
            <a:spAutoFit/>
          </a:bodyPr>
          <a:lstStyle/>
          <a:p>
            <a:pPr algn="ctr"/>
            <a:r>
              <a:rPr lang="en-US" sz="600" b="1" dirty="0" smtClean="0">
                <a:solidFill>
                  <a:srgbClr val="FF0000"/>
                </a:solidFill>
              </a:rPr>
              <a:t>Liver injury biomarker analysis in the animal model</a:t>
            </a:r>
            <a:endParaRPr lang="en-US" sz="600" b="1" dirty="0">
              <a:solidFill>
                <a:srgbClr val="FF0000"/>
              </a:solidFill>
            </a:endParaRPr>
          </a:p>
        </p:txBody>
      </p:sp>
      <p:sp>
        <p:nvSpPr>
          <p:cNvPr id="42" name="TextBox 41"/>
          <p:cNvSpPr txBox="1"/>
          <p:nvPr/>
        </p:nvSpPr>
        <p:spPr>
          <a:xfrm>
            <a:off x="76200" y="3810000"/>
            <a:ext cx="1295400" cy="184666"/>
          </a:xfrm>
          <a:prstGeom prst="rect">
            <a:avLst/>
          </a:prstGeom>
          <a:noFill/>
        </p:spPr>
        <p:txBody>
          <a:bodyPr wrap="square" rtlCol="0">
            <a:spAutoFit/>
          </a:bodyPr>
          <a:lstStyle/>
          <a:p>
            <a:pPr algn="ctr"/>
            <a:r>
              <a:rPr lang="en-US" sz="600" b="1" dirty="0">
                <a:solidFill>
                  <a:srgbClr val="FF0000"/>
                </a:solidFill>
              </a:rPr>
              <a:t>C</a:t>
            </a:r>
            <a:r>
              <a:rPr lang="en-US" sz="600" b="1" dirty="0" smtClean="0">
                <a:solidFill>
                  <a:srgbClr val="FF0000"/>
                </a:solidFill>
              </a:rPr>
              <a:t>omplex patterns of biomarkers</a:t>
            </a:r>
            <a:endParaRPr lang="en-US" sz="600" b="1" dirty="0">
              <a:solidFill>
                <a:srgbClr val="FF0000"/>
              </a:solidFill>
            </a:endParaRPr>
          </a:p>
        </p:txBody>
      </p:sp>
      <p:pic>
        <p:nvPicPr>
          <p:cNvPr id="85010" name="Picture 18"/>
          <p:cNvPicPr>
            <a:picLocks noChangeAspect="1" noChangeArrowheads="1"/>
          </p:cNvPicPr>
          <p:nvPr/>
        </p:nvPicPr>
        <p:blipFill>
          <a:blip r:embed="rId17" cstate="print"/>
          <a:srcRect/>
          <a:stretch>
            <a:fillRect/>
          </a:stretch>
        </p:blipFill>
        <p:spPr bwMode="auto">
          <a:xfrm>
            <a:off x="82507" y="0"/>
            <a:ext cx="908093"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TotalTime>
  <Words>558</Words>
  <Application>Microsoft Office PowerPoint</Application>
  <PresentationFormat>On-screen Show (4:3)</PresentationFormat>
  <Paragraphs>29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Clarkson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ekatz</dc:creator>
  <cp:lastModifiedBy>ekatz</cp:lastModifiedBy>
  <cp:revision>68</cp:revision>
  <dcterms:created xsi:type="dcterms:W3CDTF">2012-03-31T15:02:00Z</dcterms:created>
  <dcterms:modified xsi:type="dcterms:W3CDTF">2012-03-31T17:36:36Z</dcterms:modified>
</cp:coreProperties>
</file>