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4" r:id="rId2"/>
    <p:sldId id="281" r:id="rId3"/>
    <p:sldId id="283" r:id="rId4"/>
    <p:sldId id="302" r:id="rId5"/>
    <p:sldId id="304" r:id="rId6"/>
    <p:sldId id="284" r:id="rId7"/>
    <p:sldId id="303" r:id="rId8"/>
    <p:sldId id="309" r:id="rId9"/>
    <p:sldId id="307" r:id="rId10"/>
    <p:sldId id="308" r:id="rId11"/>
    <p:sldId id="311" r:id="rId12"/>
    <p:sldId id="312" r:id="rId13"/>
    <p:sldId id="310" r:id="rId14"/>
    <p:sldId id="285" r:id="rId15"/>
    <p:sldId id="287" r:id="rId16"/>
    <p:sldId id="306"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11593E-8849-4EFD-9017-453D14F3652C}" type="datetimeFigureOut">
              <a:rPr lang="en-US" smtClean="0"/>
              <a:pPr/>
              <a:t>2/17/2013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382B65-CC7C-40CD-9D04-249021B064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A7A3DA80-F2D8-49DA-ABAB-6FF3263B9897}" type="slidenum">
              <a:rPr lang="en-US" smtClean="0">
                <a:latin typeface="Arial" pitchFamily="34" charset="0"/>
                <a:ea typeface="ＭＳ Ｐゴシック" pitchFamily="34" charset="-128"/>
              </a:rPr>
              <a:pPr>
                <a:defRPr/>
              </a:pPr>
              <a:t>15</a:t>
            </a:fld>
            <a:endParaRPr lang="en-US" smtClean="0">
              <a:latin typeface="Arial" pitchFamily="34" charset="0"/>
              <a:ea typeface="ＭＳ Ｐゴシック" pitchFamily="34"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3805" y="4343704"/>
            <a:ext cx="5030391" cy="411389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4314F7-2F7D-4F5A-9752-CCB7894916FF}" type="slidenum">
              <a:rPr lang="en-US"/>
              <a:pPr>
                <a:defRPr/>
              </a:pPr>
              <a:t>17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3805" y="4343704"/>
            <a:ext cx="5030391" cy="4113892"/>
          </a:xfrm>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11E72-07DB-4C08-BBD5-D4AFF9C00FDF}" type="datetimeFigureOut">
              <a:rPr lang="en-US" smtClean="0"/>
              <a:pPr/>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3ED1F-A800-4A9E-B113-94E4EC44A5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11E72-07DB-4C08-BBD5-D4AFF9C00FDF}" type="datetimeFigureOut">
              <a:rPr lang="en-US" smtClean="0"/>
              <a:pPr/>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3ED1F-A800-4A9E-B113-94E4EC44A5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11E72-07DB-4C08-BBD5-D4AFF9C00FDF}" type="datetimeFigureOut">
              <a:rPr lang="en-US" smtClean="0"/>
              <a:pPr/>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3ED1F-A800-4A9E-B113-94E4EC44A5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11E72-07DB-4C08-BBD5-D4AFF9C00FDF}" type="datetimeFigureOut">
              <a:rPr lang="en-US" smtClean="0"/>
              <a:pPr/>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3ED1F-A800-4A9E-B113-94E4EC44A5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711E72-07DB-4C08-BBD5-D4AFF9C00FDF}" type="datetimeFigureOut">
              <a:rPr lang="en-US" smtClean="0"/>
              <a:pPr/>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3ED1F-A800-4A9E-B113-94E4EC44A5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711E72-07DB-4C08-BBD5-D4AFF9C00FDF}" type="datetimeFigureOut">
              <a:rPr lang="en-US" smtClean="0"/>
              <a:pPr/>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3ED1F-A800-4A9E-B113-94E4EC44A5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711E72-07DB-4C08-BBD5-D4AFF9C00FDF}" type="datetimeFigureOut">
              <a:rPr lang="en-US" smtClean="0"/>
              <a:pPr/>
              <a:t>2/17/2013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3ED1F-A800-4A9E-B113-94E4EC44A5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711E72-07DB-4C08-BBD5-D4AFF9C00FDF}" type="datetimeFigureOut">
              <a:rPr lang="en-US" smtClean="0"/>
              <a:pPr/>
              <a:t>2/17/2013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3ED1F-A800-4A9E-B113-94E4EC44A5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11E72-07DB-4C08-BBD5-D4AFF9C00FDF}" type="datetimeFigureOut">
              <a:rPr lang="en-US" smtClean="0"/>
              <a:pPr/>
              <a:t>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3ED1F-A800-4A9E-B113-94E4EC44A5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11E72-07DB-4C08-BBD5-D4AFF9C00FDF}" type="datetimeFigureOut">
              <a:rPr lang="en-US" smtClean="0"/>
              <a:pPr/>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3ED1F-A800-4A9E-B113-94E4EC44A5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11E72-07DB-4C08-BBD5-D4AFF9C00FDF}" type="datetimeFigureOut">
              <a:rPr lang="en-US" smtClean="0"/>
              <a:pPr/>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3ED1F-A800-4A9E-B113-94E4EC44A5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11E72-07DB-4C08-BBD5-D4AFF9C00FDF}" type="datetimeFigureOut">
              <a:rPr lang="en-US" smtClean="0"/>
              <a:pPr/>
              <a:t>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3ED1F-A800-4A9E-B113-94E4EC44A5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09600" y="990600"/>
            <a:ext cx="8153400" cy="1138773"/>
          </a:xfrm>
          <a:prstGeom prst="rect">
            <a:avLst/>
          </a:prstGeom>
          <a:noFill/>
          <a:ln w="9525">
            <a:noFill/>
            <a:miter lim="800000"/>
            <a:headEnd/>
            <a:tailEnd/>
          </a:ln>
        </p:spPr>
        <p:txBody>
          <a:bodyPr wrap="square">
            <a:spAutoFit/>
          </a:bodyPr>
          <a:lstStyle/>
          <a:p>
            <a:pPr algn="ctr" rtl="1"/>
            <a:r>
              <a:rPr lang="en-US" sz="2800" b="1" i="1" dirty="0" err="1" smtClean="0">
                <a:solidFill>
                  <a:srgbClr val="000000"/>
                </a:solidFill>
              </a:rPr>
              <a:t>Evgeny</a:t>
            </a:r>
            <a:r>
              <a:rPr lang="en-US" sz="2800" b="1" i="1" dirty="0" smtClean="0">
                <a:solidFill>
                  <a:srgbClr val="000000"/>
                </a:solidFill>
              </a:rPr>
              <a:t> Katz</a:t>
            </a:r>
          </a:p>
          <a:p>
            <a:pPr algn="ctr" rtl="1"/>
            <a:r>
              <a:rPr lang="en-US" sz="2000" b="1" i="1" dirty="0" smtClean="0">
                <a:solidFill>
                  <a:srgbClr val="000000"/>
                </a:solidFill>
              </a:rPr>
              <a:t>Department of Chemistry &amp; </a:t>
            </a:r>
            <a:r>
              <a:rPr lang="en-US" sz="2000" b="1" i="1" dirty="0" err="1" smtClean="0">
                <a:solidFill>
                  <a:srgbClr val="000000"/>
                </a:solidFill>
              </a:rPr>
              <a:t>Biomolecular</a:t>
            </a:r>
            <a:r>
              <a:rPr lang="en-US" sz="2000" b="1" i="1" dirty="0" smtClean="0">
                <a:solidFill>
                  <a:srgbClr val="000000"/>
                </a:solidFill>
              </a:rPr>
              <a:t> Science, Clarkson University, Potsdam, NY, USA</a:t>
            </a:r>
          </a:p>
        </p:txBody>
      </p:sp>
      <p:sp>
        <p:nvSpPr>
          <p:cNvPr id="5128" name="Text Box 8"/>
          <p:cNvSpPr txBox="1">
            <a:spLocks noChangeArrowheads="1"/>
          </p:cNvSpPr>
          <p:nvPr/>
        </p:nvSpPr>
        <p:spPr bwMode="auto">
          <a:xfrm>
            <a:off x="533400" y="253425"/>
            <a:ext cx="8001000" cy="584775"/>
          </a:xfrm>
          <a:prstGeom prst="rect">
            <a:avLst/>
          </a:prstGeom>
          <a:noFill/>
          <a:ln w="9525">
            <a:noFill/>
            <a:miter lim="800000"/>
            <a:headEnd/>
            <a:tailEnd/>
          </a:ln>
        </p:spPr>
        <p:txBody>
          <a:bodyPr>
            <a:spAutoFit/>
          </a:bodyPr>
          <a:lstStyle/>
          <a:p>
            <a:pPr algn="ctr"/>
            <a:r>
              <a:rPr lang="en-US" sz="3200" b="1" dirty="0" smtClean="0">
                <a:solidFill>
                  <a:srgbClr val="FF0000"/>
                </a:solidFill>
              </a:rPr>
              <a:t>Living battery - </a:t>
            </a:r>
            <a:r>
              <a:rPr lang="en-US" sz="3200" b="1" dirty="0" err="1" smtClean="0">
                <a:solidFill>
                  <a:srgbClr val="FF0000"/>
                </a:solidFill>
              </a:rPr>
              <a:t>biofuel</a:t>
            </a:r>
            <a:r>
              <a:rPr lang="en-US" sz="3200" b="1" dirty="0" smtClean="0">
                <a:solidFill>
                  <a:srgbClr val="FF0000"/>
                </a:solidFill>
              </a:rPr>
              <a:t> cells operating in </a:t>
            </a:r>
            <a:r>
              <a:rPr lang="en-US" sz="3200" b="1" dirty="0" smtClean="0">
                <a:solidFill>
                  <a:srgbClr val="FF0000"/>
                </a:solidFill>
              </a:rPr>
              <a:t>vivo</a:t>
            </a:r>
            <a:endParaRPr lang="en-US" sz="3200" dirty="0" smtClean="0">
              <a:solidFill>
                <a:srgbClr val="FF0000"/>
              </a:solidFill>
            </a:endParaRPr>
          </a:p>
        </p:txBody>
      </p:sp>
      <p:sp>
        <p:nvSpPr>
          <p:cNvPr id="6" name="TextBox 5"/>
          <p:cNvSpPr txBox="1"/>
          <p:nvPr/>
        </p:nvSpPr>
        <p:spPr>
          <a:xfrm>
            <a:off x="381000" y="6059269"/>
            <a:ext cx="8610600" cy="646331"/>
          </a:xfrm>
          <a:prstGeom prst="rect">
            <a:avLst/>
          </a:prstGeom>
          <a:noFill/>
        </p:spPr>
        <p:txBody>
          <a:bodyPr wrap="square" rtlCol="0">
            <a:spAutoFit/>
          </a:bodyPr>
          <a:lstStyle/>
          <a:p>
            <a:pPr algn="ctr"/>
            <a:r>
              <a:rPr lang="en-US" b="1" dirty="0" smtClean="0">
                <a:latin typeface="Arial" pitchFamily="34" charset="0"/>
                <a:cs typeface="Arial" pitchFamily="34" charset="0"/>
              </a:rPr>
              <a:t>Workshop on ‘Synergies between Semiconductors and Synthetic Biology’ (</a:t>
            </a:r>
            <a:r>
              <a:rPr lang="en-US" b="1" dirty="0" err="1" smtClean="0">
                <a:latin typeface="Arial" pitchFamily="34" charset="0"/>
                <a:cs typeface="Arial" pitchFamily="34" charset="0"/>
              </a:rPr>
              <a:t>SemiSynBio</a:t>
            </a:r>
            <a:r>
              <a:rPr lang="en-US" b="1" dirty="0" smtClean="0">
                <a:latin typeface="Arial" pitchFamily="34" charset="0"/>
                <a:cs typeface="Arial" pitchFamily="34" charset="0"/>
              </a:rPr>
              <a:t>) </a:t>
            </a:r>
            <a:r>
              <a:rPr lang="en-US" b="1" dirty="0" smtClean="0">
                <a:latin typeface="Arial" pitchFamily="34" charset="0"/>
                <a:cs typeface="Arial" pitchFamily="34" charset="0"/>
              </a:rPr>
              <a:t> </a:t>
            </a:r>
            <a:r>
              <a:rPr lang="en-US" b="1" dirty="0" smtClean="0">
                <a:latin typeface="Arial" pitchFamily="34" charset="0"/>
                <a:cs typeface="Arial" pitchFamily="34" charset="0"/>
              </a:rPr>
              <a:t>– February 22-23, 2013</a:t>
            </a:r>
            <a:endParaRPr lang="en-US" b="1"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2057400" y="2133600"/>
            <a:ext cx="5029200"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5800" y="1066800"/>
            <a:ext cx="7543800" cy="5657523"/>
          </a:xfrm>
          <a:prstGeom prst="rect">
            <a:avLst/>
          </a:prstGeom>
          <a:noFill/>
          <a:ln w="9525">
            <a:noFill/>
            <a:miter lim="800000"/>
            <a:headEnd/>
            <a:tailEnd/>
          </a:ln>
        </p:spPr>
      </p:pic>
      <p:sp>
        <p:nvSpPr>
          <p:cNvPr id="3" name="Text Box 2"/>
          <p:cNvSpPr txBox="1">
            <a:spLocks noChangeArrowheads="1"/>
          </p:cNvSpPr>
          <p:nvPr/>
        </p:nvSpPr>
        <p:spPr bwMode="auto">
          <a:xfrm>
            <a:off x="228600" y="76200"/>
            <a:ext cx="8686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t>Activation of a pacemaker by the implantable </a:t>
            </a:r>
            <a:r>
              <a:rPr lang="en-US" sz="2800" b="1" dirty="0" err="1" smtClean="0"/>
              <a:t>biofuel</a:t>
            </a:r>
            <a:r>
              <a:rPr lang="en-US" sz="2800" b="1" dirty="0" smtClean="0"/>
              <a:t> cells mimicking human physiology</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990600" y="1000125"/>
            <a:ext cx="7304988" cy="5476875"/>
          </a:xfrm>
          <a:prstGeom prst="rect">
            <a:avLst/>
          </a:prstGeom>
          <a:noFill/>
          <a:ln w="9525">
            <a:noFill/>
            <a:miter lim="800000"/>
            <a:headEnd/>
            <a:tailEnd/>
          </a:ln>
        </p:spPr>
      </p:pic>
      <p:sp>
        <p:nvSpPr>
          <p:cNvPr id="4" name="TextBox 3"/>
          <p:cNvSpPr txBox="1"/>
          <p:nvPr/>
        </p:nvSpPr>
        <p:spPr>
          <a:xfrm>
            <a:off x="762000" y="228600"/>
            <a:ext cx="8077200" cy="461665"/>
          </a:xfrm>
          <a:prstGeom prst="rect">
            <a:avLst/>
          </a:prstGeom>
          <a:noFill/>
        </p:spPr>
        <p:txBody>
          <a:bodyPr wrap="square" rtlCol="0">
            <a:spAutoFit/>
          </a:bodyPr>
          <a:lstStyle/>
          <a:p>
            <a:pPr algn="ctr"/>
            <a:r>
              <a:rPr lang="en-US" sz="2400" b="1" dirty="0" smtClean="0"/>
              <a:t>Good news – the pacemaker operation was perfect !!!</a:t>
            </a:r>
            <a:endParaRPr 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90600" y="685800"/>
            <a:ext cx="7391400" cy="5541663"/>
          </a:xfrm>
          <a:prstGeom prst="rect">
            <a:avLst/>
          </a:prstGeom>
          <a:noFill/>
          <a:ln w="9525">
            <a:noFill/>
            <a:miter lim="800000"/>
            <a:headEnd/>
            <a:tailEnd/>
          </a:ln>
        </p:spPr>
      </p:pic>
      <p:sp>
        <p:nvSpPr>
          <p:cNvPr id="3" name="TextBox 2"/>
          <p:cNvSpPr txBox="1"/>
          <p:nvPr/>
        </p:nvSpPr>
        <p:spPr>
          <a:xfrm>
            <a:off x="76200" y="152400"/>
            <a:ext cx="8915400" cy="461665"/>
          </a:xfrm>
          <a:prstGeom prst="rect">
            <a:avLst/>
          </a:prstGeom>
          <a:noFill/>
        </p:spPr>
        <p:txBody>
          <a:bodyPr wrap="square" rtlCol="0">
            <a:spAutoFit/>
          </a:bodyPr>
          <a:lstStyle/>
          <a:p>
            <a:pPr algn="ctr"/>
            <a:r>
              <a:rPr lang="en-US" sz="2400" b="1" dirty="0" smtClean="0"/>
              <a:t>Bad news – the system included 5 </a:t>
            </a:r>
            <a:r>
              <a:rPr lang="en-US" sz="2400" b="1" dirty="0" err="1" smtClean="0"/>
              <a:t>biofuel</a:t>
            </a:r>
            <a:r>
              <a:rPr lang="en-US" sz="2400" b="1" dirty="0" smtClean="0"/>
              <a:t> cells with serial connection</a:t>
            </a:r>
            <a:endParaRPr lang="en-US"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1295400" y="457200"/>
            <a:ext cx="6248400" cy="4686028"/>
          </a:xfrm>
          <a:prstGeom prst="rect">
            <a:avLst/>
          </a:prstGeom>
          <a:noFill/>
          <a:ln w="9525">
            <a:noFill/>
            <a:miter lim="800000"/>
            <a:headEnd/>
            <a:tailEnd/>
          </a:ln>
        </p:spPr>
      </p:pic>
      <p:sp>
        <p:nvSpPr>
          <p:cNvPr id="5" name="TextBox 4"/>
          <p:cNvSpPr txBox="1"/>
          <p:nvPr/>
        </p:nvSpPr>
        <p:spPr>
          <a:xfrm>
            <a:off x="76200" y="0"/>
            <a:ext cx="8991600" cy="400110"/>
          </a:xfrm>
          <a:prstGeom prst="rect">
            <a:avLst/>
          </a:prstGeom>
          <a:noFill/>
        </p:spPr>
        <p:txBody>
          <a:bodyPr wrap="square" rtlCol="0">
            <a:spAutoFit/>
          </a:bodyPr>
          <a:lstStyle/>
          <a:p>
            <a:r>
              <a:rPr lang="en-US" sz="2000" b="1" dirty="0" smtClean="0"/>
              <a:t>Powering pacemaker from a </a:t>
            </a:r>
            <a:r>
              <a:rPr lang="en-US" sz="2000" b="1" dirty="0" smtClean="0">
                <a:solidFill>
                  <a:srgbClr val="FF0000"/>
                </a:solidFill>
              </a:rPr>
              <a:t>single</a:t>
            </a:r>
            <a:r>
              <a:rPr lang="en-US" sz="2000" b="1" dirty="0" smtClean="0"/>
              <a:t> implantable </a:t>
            </a:r>
            <a:r>
              <a:rPr lang="en-US" sz="2000" b="1" dirty="0" err="1" smtClean="0"/>
              <a:t>biofuel</a:t>
            </a:r>
            <a:r>
              <a:rPr lang="en-US" sz="2000" b="1" dirty="0" smtClean="0"/>
              <a:t> cell through a charge pump</a:t>
            </a:r>
            <a:endParaRPr lang="en-US" sz="2000" b="1" dirty="0"/>
          </a:p>
        </p:txBody>
      </p:sp>
      <p:sp>
        <p:nvSpPr>
          <p:cNvPr id="6" name="TextBox 5"/>
          <p:cNvSpPr txBox="1"/>
          <p:nvPr/>
        </p:nvSpPr>
        <p:spPr>
          <a:xfrm>
            <a:off x="0" y="5212140"/>
            <a:ext cx="9144000" cy="1569660"/>
          </a:xfrm>
          <a:prstGeom prst="rect">
            <a:avLst/>
          </a:prstGeom>
          <a:noFill/>
        </p:spPr>
        <p:txBody>
          <a:bodyPr wrap="square" rtlCol="0">
            <a:spAutoFit/>
          </a:bodyPr>
          <a:lstStyle/>
          <a:p>
            <a:pPr algn="just"/>
            <a:r>
              <a:rPr lang="en-US" sz="1600" dirty="0" smtClean="0"/>
              <a:t>(A) Experimental setup which includes (from left to right): (a) sensor device for the Medtronic </a:t>
            </a:r>
            <a:r>
              <a:rPr lang="en-US" sz="1600" dirty="0" err="1" smtClean="0"/>
              <a:t>CareLink</a:t>
            </a:r>
            <a:r>
              <a:rPr lang="en-US" sz="1600" dirty="0" smtClean="0"/>
              <a:t> Programmer, Model 2090, (b) Medtronic Reveal XT, Model 9529, implantable loop recorder (ILR), (c) Affinity DR 5330L, St. Jude Medical, pacemaker, (d) the charge pump–DC-DC interface circuit, (e) the flow </a:t>
            </a:r>
            <a:r>
              <a:rPr lang="en-US" sz="1600" dirty="0" err="1" smtClean="0"/>
              <a:t>biofuel</a:t>
            </a:r>
            <a:r>
              <a:rPr lang="en-US" sz="1600" dirty="0" smtClean="0"/>
              <a:t> cell with the inlet/outlet connected to a peristaltic pump (not shown in the scheme). (B) Registered pulses generated by the pacemaker when it is powered by the standard battery. (C) Registered pulses generated by the pacemaker when it is powered by the </a:t>
            </a:r>
            <a:r>
              <a:rPr lang="en-US" sz="1600" dirty="0" err="1" smtClean="0"/>
              <a:t>biofuel</a:t>
            </a:r>
            <a:r>
              <a:rPr lang="en-US" sz="1600" dirty="0" smtClean="0"/>
              <a:t> cell.</a:t>
            </a:r>
            <a:endParaRPr lang="en-US" sz="1600" dirty="0"/>
          </a:p>
        </p:txBody>
      </p:sp>
      <p:sp>
        <p:nvSpPr>
          <p:cNvPr id="7" name="TextBox 6"/>
          <p:cNvSpPr txBox="1"/>
          <p:nvPr/>
        </p:nvSpPr>
        <p:spPr>
          <a:xfrm>
            <a:off x="0" y="3352800"/>
            <a:ext cx="1066800" cy="646331"/>
          </a:xfrm>
          <a:prstGeom prst="rect">
            <a:avLst/>
          </a:prstGeom>
          <a:noFill/>
        </p:spPr>
        <p:txBody>
          <a:bodyPr wrap="square" rtlCol="0">
            <a:spAutoFit/>
          </a:bodyPr>
          <a:lstStyle/>
          <a:p>
            <a:r>
              <a:rPr lang="en-US" b="1" dirty="0" smtClean="0"/>
              <a:t>Standard battery</a:t>
            </a:r>
            <a:endParaRPr lang="en-US" b="1" dirty="0"/>
          </a:p>
        </p:txBody>
      </p:sp>
      <p:sp>
        <p:nvSpPr>
          <p:cNvPr id="8" name="TextBox 7"/>
          <p:cNvSpPr txBox="1"/>
          <p:nvPr/>
        </p:nvSpPr>
        <p:spPr>
          <a:xfrm>
            <a:off x="7620000" y="3352800"/>
            <a:ext cx="1066800" cy="646331"/>
          </a:xfrm>
          <a:prstGeom prst="rect">
            <a:avLst/>
          </a:prstGeom>
          <a:noFill/>
        </p:spPr>
        <p:txBody>
          <a:bodyPr wrap="square" rtlCol="0">
            <a:spAutoFit/>
          </a:bodyPr>
          <a:lstStyle/>
          <a:p>
            <a:r>
              <a:rPr lang="en-US" b="1" dirty="0" err="1" smtClean="0"/>
              <a:t>Biofuel</a:t>
            </a:r>
            <a:r>
              <a:rPr lang="en-US" b="1" dirty="0" smtClean="0"/>
              <a:t> cell</a:t>
            </a:r>
            <a:endParaRPr lang="en-US" b="1" dirty="0"/>
          </a:p>
        </p:txBody>
      </p:sp>
      <p:sp>
        <p:nvSpPr>
          <p:cNvPr id="9" name="Right Arrow 8"/>
          <p:cNvSpPr/>
          <p:nvPr/>
        </p:nvSpPr>
        <p:spPr>
          <a:xfrm>
            <a:off x="914400" y="37338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6934200" y="3733800"/>
            <a:ext cx="685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497915" y="2512324"/>
            <a:ext cx="7924800" cy="4324483"/>
          </a:xfrm>
          <a:prstGeom prst="roundRect">
            <a:avLst/>
          </a:prstGeom>
          <a:solidFill>
            <a:srgbClr val="F9F9F9">
              <a:alpha val="5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clrChange>
              <a:clrFrom>
                <a:srgbClr val="000000">
                  <a:alpha val="0"/>
                </a:srgbClr>
              </a:clrFrom>
              <a:clrTo>
                <a:srgbClr val="000000">
                  <a:alpha val="0"/>
                </a:srgbClr>
              </a:clrTo>
            </a:clrChange>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rot="19116702">
            <a:off x="5685382" y="2436125"/>
            <a:ext cx="1616869" cy="2387093"/>
          </a:xfrm>
          <a:prstGeom prst="rect">
            <a:avLst/>
          </a:prstGeom>
          <a:ln>
            <a:noFill/>
          </a:ln>
          <a:effectLst>
            <a:softEdge rad="101600"/>
          </a:effectLst>
        </p:spPr>
      </p:pic>
      <p:pic>
        <p:nvPicPr>
          <p:cNvPr id="9" name="Picture 8"/>
          <p:cNvPicPr>
            <a:picLocks noChangeAspect="1"/>
          </p:cNvPicPr>
          <p:nvPr/>
        </p:nvPicPr>
        <p:blipFill>
          <a:blip r:embed="rId3" cstate="print">
            <a:duotone>
              <a:prstClr val="black"/>
              <a:srgbClr val="D9C3A5">
                <a:tint val="50000"/>
                <a:satMod val="180000"/>
              </a:srgbClr>
            </a:duotone>
            <a:extLst>
              <a:ext uri="{BEBA8EAE-BF5A-486C-A8C5-ECC9F3942E4B}">
                <a14:imgProps xmlns="" xmlns:a14="http://schemas.microsoft.com/office/drawing/2010/main">
                  <a14:imgLayer r:embed="rId7">
                    <a14:imgEffect>
                      <a14:backgroundRemoval t="5973" b="89932" l="19084" r="75064"/>
                    </a14:imgEffect>
                  </a14:imgLayer>
                </a14:imgProps>
              </a:ext>
              <a:ext uri="{28A0092B-C50C-407E-A947-70E740481C1C}">
                <a14:useLocalDpi xmlns="" xmlns:a14="http://schemas.microsoft.com/office/drawing/2010/main" val="0"/>
              </a:ext>
            </a:extLst>
          </a:blip>
          <a:stretch>
            <a:fillRect/>
          </a:stretch>
        </p:blipFill>
        <p:spPr>
          <a:xfrm rot="19846537">
            <a:off x="3536103" y="3603188"/>
            <a:ext cx="2122610" cy="2649190"/>
          </a:xfrm>
          <a:prstGeom prst="rect">
            <a:avLst/>
          </a:prstGeom>
          <a:noFill/>
          <a:ln>
            <a:noFill/>
          </a:ln>
        </p:spPr>
      </p:pic>
      <p:grpSp>
        <p:nvGrpSpPr>
          <p:cNvPr id="2" name="Group 36"/>
          <p:cNvGrpSpPr/>
          <p:nvPr/>
        </p:nvGrpSpPr>
        <p:grpSpPr>
          <a:xfrm rot="630672">
            <a:off x="4536955" y="4150715"/>
            <a:ext cx="750949" cy="579413"/>
            <a:chOff x="4944954" y="1738986"/>
            <a:chExt cx="632566" cy="513664"/>
          </a:xfrm>
        </p:grpSpPr>
        <p:sp>
          <p:nvSpPr>
            <p:cNvPr id="47" name="Hexagon 46"/>
            <p:cNvSpPr/>
            <p:nvPr/>
          </p:nvSpPr>
          <p:spPr>
            <a:xfrm rot="1412185">
              <a:off x="4944954" y="1738986"/>
              <a:ext cx="270746" cy="266583"/>
            </a:xfrm>
            <a:prstGeom prst="hexagon">
              <a:avLst/>
            </a:prstGeom>
            <a:noFill/>
            <a:ln w="19050">
              <a:solidFill>
                <a:schemeClr val="bg2">
                  <a:lumMod val="25000"/>
                </a:schemeClr>
              </a:solidFill>
            </a:ln>
            <a:effectLst>
              <a:reflection stA="52000" endA="300" dir="5400000" sy="-100000" algn="bl" rotWithShape="0"/>
            </a:effectLst>
            <a:scene3d>
              <a:camera prst="isometricTopUp"/>
              <a:lightRig rig="threePt" dir="t"/>
            </a:scene3d>
            <a:sp3d prstMaterial="dkEdge">
              <a:bevelT prst="angle"/>
              <a:bevelB prst="angle"/>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Hexagon 47"/>
            <p:cNvSpPr/>
            <p:nvPr/>
          </p:nvSpPr>
          <p:spPr>
            <a:xfrm rot="1412185">
              <a:off x="5177191" y="1811519"/>
              <a:ext cx="270746" cy="266583"/>
            </a:xfrm>
            <a:prstGeom prst="hexagon">
              <a:avLst/>
            </a:prstGeom>
            <a:noFill/>
            <a:ln w="19050">
              <a:solidFill>
                <a:schemeClr val="bg2">
                  <a:lumMod val="25000"/>
                </a:schemeClr>
              </a:solidFill>
            </a:ln>
            <a:effectLst>
              <a:reflection stA="52000" endA="300" dir="5400000" sy="-100000" algn="bl" rotWithShape="0"/>
            </a:effectLst>
            <a:scene3d>
              <a:camera prst="isometricTopUp"/>
              <a:lightRig rig="threePt" dir="t"/>
            </a:scene3d>
            <a:sp3d prstMaterial="dkEdge">
              <a:bevelT prst="angle"/>
              <a:bevelB prst="angle"/>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Hexagon 48"/>
            <p:cNvSpPr/>
            <p:nvPr/>
          </p:nvSpPr>
          <p:spPr>
            <a:xfrm rot="1412185">
              <a:off x="5073891" y="1915345"/>
              <a:ext cx="270746" cy="266583"/>
            </a:xfrm>
            <a:prstGeom prst="hexagon">
              <a:avLst/>
            </a:prstGeom>
            <a:noFill/>
            <a:ln w="19050">
              <a:solidFill>
                <a:schemeClr val="bg2">
                  <a:lumMod val="25000"/>
                </a:schemeClr>
              </a:solidFill>
            </a:ln>
            <a:effectLst>
              <a:reflection stA="52000" endA="300" dir="5400000" sy="-100000" algn="bl" rotWithShape="0"/>
            </a:effectLst>
            <a:scene3d>
              <a:camera prst="isometricTopUp"/>
              <a:lightRig rig="threePt" dir="t"/>
            </a:scene3d>
            <a:sp3d prstMaterial="dkEdge">
              <a:bevelT prst="angle"/>
              <a:bevelB prst="angle"/>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Hexagon 49"/>
            <p:cNvSpPr/>
            <p:nvPr/>
          </p:nvSpPr>
          <p:spPr>
            <a:xfrm rot="1412185">
              <a:off x="5306774" y="1986067"/>
              <a:ext cx="270746" cy="266583"/>
            </a:xfrm>
            <a:prstGeom prst="hexagon">
              <a:avLst/>
            </a:prstGeom>
            <a:noFill/>
            <a:ln w="19050">
              <a:solidFill>
                <a:schemeClr val="bg2">
                  <a:lumMod val="25000"/>
                </a:schemeClr>
              </a:solidFill>
            </a:ln>
            <a:effectLst>
              <a:reflection stA="52000" endA="300" dir="5400000" sy="-100000" algn="bl" rotWithShape="0"/>
            </a:effectLst>
            <a:scene3d>
              <a:camera prst="isometricTopUp"/>
              <a:lightRig rig="threePt" dir="t"/>
            </a:scene3d>
            <a:sp3d prstMaterial="dkEdge">
              <a:bevelT prst="angle"/>
              <a:bevelB prst="angle"/>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1" name="Straight Connector 50"/>
            <p:cNvCxnSpPr/>
            <p:nvPr/>
          </p:nvCxnSpPr>
          <p:spPr>
            <a:xfrm flipV="1">
              <a:off x="5280287" y="1787525"/>
              <a:ext cx="0" cy="116008"/>
            </a:xfrm>
            <a:prstGeom prst="line">
              <a:avLst/>
            </a:prstGeom>
            <a:ln w="12700" cap="rnd">
              <a:solidFill>
                <a:schemeClr val="bg2">
                  <a:lumMod val="25000"/>
                </a:schemeClr>
              </a:solidFill>
            </a:ln>
          </p:spPr>
          <p:style>
            <a:lnRef idx="2">
              <a:schemeClr val="dk1"/>
            </a:lnRef>
            <a:fillRef idx="0">
              <a:schemeClr val="dk1"/>
            </a:fillRef>
            <a:effectRef idx="1">
              <a:schemeClr val="dk1"/>
            </a:effectRef>
            <a:fontRef idx="minor">
              <a:schemeClr val="tx1"/>
            </a:fontRef>
          </p:style>
        </p:cxnSp>
        <p:sp>
          <p:nvSpPr>
            <p:cNvPr id="52" name="Oval 51"/>
            <p:cNvSpPr/>
            <p:nvPr/>
          </p:nvSpPr>
          <p:spPr>
            <a:xfrm rot="2397105">
              <a:off x="5002288" y="1870419"/>
              <a:ext cx="114014" cy="100379"/>
            </a:xfrm>
            <a:prstGeom prst="ellipse">
              <a:avLst/>
            </a:prstGeom>
            <a:ln w="12700">
              <a:solidFill>
                <a:schemeClr val="bg2">
                  <a:lumMod val="25000"/>
                </a:schemeClr>
              </a:solidFill>
            </a:ln>
            <a:scene3d>
              <a:camera prst="isometricTopUp"/>
              <a:lightRig rig="threePt" dir="t"/>
            </a:scene3d>
            <a:sp3d extrusionH="12700">
              <a:extrusionClr>
                <a:schemeClr val="tx1"/>
              </a:extrusionClr>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Oval 52"/>
            <p:cNvSpPr/>
            <p:nvPr/>
          </p:nvSpPr>
          <p:spPr>
            <a:xfrm rot="2397105">
              <a:off x="5232001" y="1942185"/>
              <a:ext cx="114014" cy="100379"/>
            </a:xfrm>
            <a:prstGeom prst="ellipse">
              <a:avLst/>
            </a:prstGeom>
            <a:ln w="12700">
              <a:solidFill>
                <a:schemeClr val="bg2">
                  <a:lumMod val="25000"/>
                </a:schemeClr>
              </a:solidFill>
            </a:ln>
            <a:scene3d>
              <a:camera prst="isometricTopUp"/>
              <a:lightRig rig="threePt" dir="t"/>
            </a:scene3d>
            <a:sp3d extrusionH="12700">
              <a:extrusionClr>
                <a:schemeClr val="tx1"/>
              </a:extrusionClr>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Oval 53"/>
            <p:cNvSpPr/>
            <p:nvPr/>
          </p:nvSpPr>
          <p:spPr>
            <a:xfrm rot="2397105">
              <a:off x="5124728" y="2057386"/>
              <a:ext cx="114014" cy="100379"/>
            </a:xfrm>
            <a:prstGeom prst="ellipse">
              <a:avLst/>
            </a:prstGeom>
            <a:ln w="12700">
              <a:solidFill>
                <a:schemeClr val="bg2">
                  <a:lumMod val="25000"/>
                </a:schemeClr>
              </a:solidFill>
            </a:ln>
            <a:scene3d>
              <a:camera prst="isometricTopUp"/>
              <a:lightRig rig="threePt" dir="t"/>
            </a:scene3d>
            <a:sp3d extrusionH="12700">
              <a:extrusionClr>
                <a:schemeClr val="tx1"/>
              </a:extrusionClr>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Oval 54"/>
            <p:cNvSpPr/>
            <p:nvPr/>
          </p:nvSpPr>
          <p:spPr>
            <a:xfrm rot="2397105">
              <a:off x="5365464" y="2117146"/>
              <a:ext cx="114014" cy="100379"/>
            </a:xfrm>
            <a:prstGeom prst="ellipse">
              <a:avLst/>
            </a:prstGeom>
            <a:ln w="12700">
              <a:solidFill>
                <a:schemeClr val="bg2">
                  <a:lumMod val="25000"/>
                </a:schemeClr>
              </a:solidFill>
            </a:ln>
            <a:scene3d>
              <a:camera prst="isometricTopUp"/>
              <a:lightRig rig="threePt" dir="t"/>
            </a:scene3d>
            <a:sp3d extrusionH="12700">
              <a:extrusionClr>
                <a:schemeClr val="tx1"/>
              </a:extrusionClr>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8" name="TextBox 37"/>
          <p:cNvSpPr txBox="1"/>
          <p:nvPr/>
        </p:nvSpPr>
        <p:spPr>
          <a:xfrm>
            <a:off x="5256390" y="4042592"/>
            <a:ext cx="316280" cy="312455"/>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C</a:t>
            </a:r>
            <a:endParaRPr lang="en-US" sz="1200" dirty="0">
              <a:effectLst>
                <a:outerShdw blurRad="38100" dist="38100" dir="2700000" algn="tl">
                  <a:srgbClr val="000000">
                    <a:alpha val="43137"/>
                  </a:srgbClr>
                </a:outerShdw>
              </a:effectLst>
            </a:endParaRPr>
          </a:p>
        </p:txBody>
      </p:sp>
      <p:cxnSp>
        <p:nvCxnSpPr>
          <p:cNvPr id="39" name="Straight Connector 38"/>
          <p:cNvCxnSpPr/>
          <p:nvPr/>
        </p:nvCxnSpPr>
        <p:spPr>
          <a:xfrm flipV="1">
            <a:off x="5473537" y="3982100"/>
            <a:ext cx="152653" cy="143615"/>
          </a:xfrm>
          <a:prstGeom prst="line">
            <a:avLst/>
          </a:prstGeom>
          <a:ln w="50800" cmpd="dbl"/>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5473537" y="4271525"/>
            <a:ext cx="152653" cy="143615"/>
          </a:xfrm>
          <a:prstGeom prst="line">
            <a:avLst/>
          </a:prstGeom>
          <a:ln w="19050" cmpd="sng"/>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5549864" y="4253237"/>
            <a:ext cx="451391" cy="312455"/>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NH</a:t>
            </a:r>
            <a:endParaRPr lang="en-US" sz="1200" dirty="0">
              <a:effectLst>
                <a:outerShdw blurRad="38100" dist="38100" dir="2700000" algn="tl">
                  <a:srgbClr val="000000">
                    <a:alpha val="43137"/>
                  </a:srgbClr>
                </a:outerShdw>
              </a:effectLst>
            </a:endParaRPr>
          </a:p>
        </p:txBody>
      </p:sp>
      <p:cxnSp>
        <p:nvCxnSpPr>
          <p:cNvPr id="42" name="Straight Connector 41"/>
          <p:cNvCxnSpPr/>
          <p:nvPr/>
        </p:nvCxnSpPr>
        <p:spPr>
          <a:xfrm>
            <a:off x="5908878" y="4415140"/>
            <a:ext cx="217672" cy="0"/>
          </a:xfrm>
          <a:prstGeom prst="line">
            <a:avLst/>
          </a:prstGeom>
          <a:ln w="19050" cmpd="sng"/>
        </p:spPr>
        <p:style>
          <a:lnRef idx="2">
            <a:schemeClr val="dk1"/>
          </a:lnRef>
          <a:fillRef idx="0">
            <a:schemeClr val="dk1"/>
          </a:fillRef>
          <a:effectRef idx="1">
            <a:schemeClr val="dk1"/>
          </a:effectRef>
          <a:fontRef idx="minor">
            <a:schemeClr val="tx1"/>
          </a:fontRef>
        </p:style>
      </p:cxnSp>
      <p:sp>
        <p:nvSpPr>
          <p:cNvPr id="43" name="Arc 42"/>
          <p:cNvSpPr/>
          <p:nvPr/>
        </p:nvSpPr>
        <p:spPr>
          <a:xfrm rot="17739432">
            <a:off x="5042032" y="4074328"/>
            <a:ext cx="408851" cy="542270"/>
          </a:xfrm>
          <a:prstGeom prst="arc">
            <a:avLst/>
          </a:prstGeom>
          <a:ln w="19050">
            <a:gradFill>
              <a:gsLst>
                <a:gs pos="0">
                  <a:schemeClr val="bg2">
                    <a:lumMod val="25000"/>
                  </a:schemeClr>
                </a:gs>
                <a:gs pos="100000">
                  <a:schemeClr val="tx1"/>
                </a:gs>
              </a:gsLst>
              <a:lin ang="5400000" scaled="0"/>
            </a:gradFill>
            <a:prstDash val="sysDot"/>
          </a:ln>
          <a:effectLst>
            <a:glow rad="63500">
              <a:schemeClr val="bg1">
                <a:lumMod val="85000"/>
                <a:alpha val="40000"/>
              </a:schemeClr>
            </a:glow>
          </a:effectLst>
          <a:scene3d>
            <a:camera prst="isometricLeftDown"/>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5516971" y="3775651"/>
            <a:ext cx="341018" cy="312455"/>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O</a:t>
            </a:r>
            <a:endParaRPr lang="en-US" sz="1200" dirty="0">
              <a:effectLst>
                <a:outerShdw blurRad="38100" dist="38100" dir="2700000" algn="tl">
                  <a:srgbClr val="000000">
                    <a:alpha val="43137"/>
                  </a:srgbClr>
                </a:outerShdw>
              </a:effectLst>
            </a:endParaRPr>
          </a:p>
        </p:txBody>
      </p:sp>
      <p:sp>
        <p:nvSpPr>
          <p:cNvPr id="97" name="TextBox 96"/>
          <p:cNvSpPr txBox="1"/>
          <p:nvPr/>
        </p:nvSpPr>
        <p:spPr>
          <a:xfrm>
            <a:off x="304800" y="304800"/>
            <a:ext cx="8534400" cy="830997"/>
          </a:xfrm>
          <a:prstGeom prst="rect">
            <a:avLst/>
          </a:prstGeom>
          <a:noFill/>
        </p:spPr>
        <p:txBody>
          <a:bodyPr wrap="square" rtlCol="0">
            <a:spAutoFit/>
          </a:bodyPr>
          <a:lstStyle/>
          <a:p>
            <a:pPr algn="ctr"/>
            <a:r>
              <a:rPr lang="en-US" sz="2400" b="1" dirty="0" err="1" smtClean="0"/>
              <a:t>Bioelectrocatalytic</a:t>
            </a:r>
            <a:r>
              <a:rPr lang="en-US" sz="2400" b="1" dirty="0" smtClean="0"/>
              <a:t> electrodes operating </a:t>
            </a:r>
            <a:r>
              <a:rPr lang="en-US" sz="2400" b="1" i="1" dirty="0" smtClean="0"/>
              <a:t>in vivo </a:t>
            </a:r>
            <a:r>
              <a:rPr lang="en-US" sz="2400" b="1" dirty="0" smtClean="0"/>
              <a:t>can be used for many different </a:t>
            </a:r>
            <a:r>
              <a:rPr lang="en-US" sz="2400" b="1" dirty="0" err="1" smtClean="0"/>
              <a:t>bioelectronic</a:t>
            </a:r>
            <a:r>
              <a:rPr lang="en-US" sz="2400" b="1" dirty="0" smtClean="0"/>
              <a:t> and biosensor applications</a:t>
            </a:r>
            <a:endParaRPr lang="en-US" sz="2400" b="1" dirty="0"/>
          </a:p>
        </p:txBody>
      </p:sp>
      <p:sp>
        <p:nvSpPr>
          <p:cNvPr id="98" name="Rectangle 97"/>
          <p:cNvSpPr/>
          <p:nvPr/>
        </p:nvSpPr>
        <p:spPr>
          <a:xfrm>
            <a:off x="3200400" y="2819400"/>
            <a:ext cx="6096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rot="16200000">
            <a:off x="2494865" y="4134536"/>
            <a:ext cx="2057400" cy="646331"/>
          </a:xfrm>
          <a:prstGeom prst="rect">
            <a:avLst/>
          </a:prstGeom>
          <a:noFill/>
        </p:spPr>
        <p:txBody>
          <a:bodyPr wrap="square" rtlCol="0">
            <a:spAutoFit/>
          </a:bodyPr>
          <a:lstStyle/>
          <a:p>
            <a:r>
              <a:rPr lang="en-US" sz="3600" b="1" dirty="0" smtClean="0"/>
              <a:t>Electrode</a:t>
            </a:r>
            <a:endParaRPr lang="en-US" sz="3600" b="1" dirty="0"/>
          </a:p>
        </p:txBody>
      </p:sp>
      <p:sp>
        <p:nvSpPr>
          <p:cNvPr id="100" name="Right Arrow 99"/>
          <p:cNvSpPr/>
          <p:nvPr/>
        </p:nvSpPr>
        <p:spPr>
          <a:xfrm rot="10800000">
            <a:off x="533400" y="3429000"/>
            <a:ext cx="2438400" cy="45720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990600" y="2819400"/>
            <a:ext cx="1905000" cy="707886"/>
          </a:xfrm>
          <a:prstGeom prst="rect">
            <a:avLst/>
          </a:prstGeom>
          <a:noFill/>
        </p:spPr>
        <p:txBody>
          <a:bodyPr wrap="square" rtlCol="0">
            <a:spAutoFit/>
          </a:bodyPr>
          <a:lstStyle/>
          <a:p>
            <a:r>
              <a:rPr lang="en-US" sz="2000" b="1" dirty="0" smtClean="0">
                <a:solidFill>
                  <a:srgbClr val="FF0000"/>
                </a:solidFill>
              </a:rPr>
              <a:t>Power from </a:t>
            </a:r>
            <a:r>
              <a:rPr lang="en-US" sz="2000" b="1" dirty="0" err="1" smtClean="0">
                <a:solidFill>
                  <a:srgbClr val="FF0000"/>
                </a:solidFill>
              </a:rPr>
              <a:t>biofuel</a:t>
            </a:r>
            <a:r>
              <a:rPr lang="en-US" sz="2000" b="1" dirty="0" smtClean="0">
                <a:solidFill>
                  <a:srgbClr val="FF0000"/>
                </a:solidFill>
              </a:rPr>
              <a:t> cell</a:t>
            </a:r>
            <a:endParaRPr lang="en-US" sz="2000" b="1" dirty="0">
              <a:solidFill>
                <a:srgbClr val="FF0000"/>
              </a:solidFill>
            </a:endParaRPr>
          </a:p>
        </p:txBody>
      </p:sp>
      <p:sp>
        <p:nvSpPr>
          <p:cNvPr id="102" name="TextBox 101"/>
          <p:cNvSpPr txBox="1"/>
          <p:nvPr/>
        </p:nvSpPr>
        <p:spPr>
          <a:xfrm>
            <a:off x="990600" y="4724400"/>
            <a:ext cx="1905000" cy="707886"/>
          </a:xfrm>
          <a:prstGeom prst="rect">
            <a:avLst/>
          </a:prstGeom>
          <a:noFill/>
        </p:spPr>
        <p:txBody>
          <a:bodyPr wrap="square" rtlCol="0">
            <a:spAutoFit/>
          </a:bodyPr>
          <a:lstStyle/>
          <a:p>
            <a:r>
              <a:rPr lang="en-US" sz="2000" b="1" dirty="0" smtClean="0">
                <a:solidFill>
                  <a:srgbClr val="FF0000"/>
                </a:solidFill>
              </a:rPr>
              <a:t>Information from biosensor</a:t>
            </a:r>
            <a:endParaRPr lang="en-US" sz="2000" b="1" dirty="0">
              <a:solidFill>
                <a:srgbClr val="FF0000"/>
              </a:solidFill>
            </a:endParaRPr>
          </a:p>
        </p:txBody>
      </p:sp>
      <p:sp>
        <p:nvSpPr>
          <p:cNvPr id="104" name="Right Arrow 103"/>
          <p:cNvSpPr/>
          <p:nvPr/>
        </p:nvSpPr>
        <p:spPr>
          <a:xfrm rot="10800000">
            <a:off x="533400" y="5410200"/>
            <a:ext cx="2438400" cy="45720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ight Arrow 104"/>
          <p:cNvSpPr/>
          <p:nvPr/>
        </p:nvSpPr>
        <p:spPr>
          <a:xfrm rot="8605935">
            <a:off x="7010594" y="225459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ight Arrow 105"/>
          <p:cNvSpPr/>
          <p:nvPr/>
        </p:nvSpPr>
        <p:spPr>
          <a:xfrm rot="12254976">
            <a:off x="7463958" y="4415797"/>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7772400" y="1981200"/>
            <a:ext cx="762000" cy="400110"/>
          </a:xfrm>
          <a:prstGeom prst="rect">
            <a:avLst/>
          </a:prstGeom>
          <a:noFill/>
        </p:spPr>
        <p:txBody>
          <a:bodyPr wrap="square" rtlCol="0">
            <a:spAutoFit/>
          </a:bodyPr>
          <a:lstStyle/>
          <a:p>
            <a:r>
              <a:rPr lang="en-US" sz="2000" b="1" dirty="0" smtClean="0">
                <a:solidFill>
                  <a:srgbClr val="FF0000"/>
                </a:solidFill>
              </a:rPr>
              <a:t>Fuel</a:t>
            </a:r>
            <a:endParaRPr lang="en-US" sz="2000" b="1" dirty="0">
              <a:solidFill>
                <a:srgbClr val="FF0000"/>
              </a:solidFill>
            </a:endParaRPr>
          </a:p>
        </p:txBody>
      </p:sp>
      <p:sp>
        <p:nvSpPr>
          <p:cNvPr id="112" name="TextBox 111"/>
          <p:cNvSpPr txBox="1"/>
          <p:nvPr/>
        </p:nvSpPr>
        <p:spPr>
          <a:xfrm>
            <a:off x="7924800" y="4876800"/>
            <a:ext cx="1005147" cy="400110"/>
          </a:xfrm>
          <a:prstGeom prst="rect">
            <a:avLst/>
          </a:prstGeom>
          <a:noFill/>
        </p:spPr>
        <p:txBody>
          <a:bodyPr wrap="none" rtlCol="0">
            <a:spAutoFit/>
          </a:bodyPr>
          <a:lstStyle/>
          <a:p>
            <a:r>
              <a:rPr lang="en-US" sz="2000" b="1" dirty="0" err="1" smtClean="0">
                <a:solidFill>
                  <a:srgbClr val="FF0000"/>
                </a:solidFill>
              </a:rPr>
              <a:t>Analyte</a:t>
            </a:r>
            <a:endParaRPr lang="en-US" sz="2000" b="1" dirty="0">
              <a:solidFill>
                <a:srgbClr val="FF0000"/>
              </a:solidFill>
            </a:endParaRPr>
          </a:p>
        </p:txBody>
      </p:sp>
    </p:spTree>
    <p:extLst>
      <p:ext uri="{BB962C8B-B14F-4D97-AF65-F5344CB8AC3E}">
        <p14:creationId xmlns="" xmlns:p14="http://schemas.microsoft.com/office/powerpoint/2010/main" val="374621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371600" y="609600"/>
            <a:ext cx="5867400" cy="584775"/>
          </a:xfrm>
          <a:prstGeom prst="rect">
            <a:avLst/>
          </a:prstGeom>
          <a:noFill/>
          <a:ln w="9525">
            <a:noFill/>
            <a:miter lim="800000"/>
            <a:headEnd/>
            <a:tailEnd/>
          </a:ln>
        </p:spPr>
        <p:txBody>
          <a:bodyPr wrap="square">
            <a:spAutoFit/>
          </a:bodyPr>
          <a:lstStyle/>
          <a:p>
            <a:pPr>
              <a:spcBef>
                <a:spcPct val="50000"/>
              </a:spcBef>
            </a:pPr>
            <a:r>
              <a:rPr lang="en-US" sz="3200" b="1" dirty="0"/>
              <a:t>The research is supported </a:t>
            </a:r>
            <a:r>
              <a:rPr lang="en-US" sz="3200" b="1" dirty="0" smtClean="0"/>
              <a:t>by:</a:t>
            </a:r>
            <a:endParaRPr lang="en-US" sz="3200" b="1" dirty="0"/>
          </a:p>
        </p:txBody>
      </p:sp>
      <p:pic>
        <p:nvPicPr>
          <p:cNvPr id="39944" name="Picture 8" descr="NSF_newer_uglier"/>
          <p:cNvPicPr>
            <a:picLocks noChangeAspect="1" noChangeArrowheads="1"/>
          </p:cNvPicPr>
          <p:nvPr/>
        </p:nvPicPr>
        <p:blipFill>
          <a:blip r:embed="rId3" cstate="print"/>
          <a:srcRect/>
          <a:stretch>
            <a:fillRect/>
          </a:stretch>
        </p:blipFill>
        <p:spPr bwMode="auto">
          <a:xfrm>
            <a:off x="2514600" y="2057400"/>
            <a:ext cx="4267199" cy="824580"/>
          </a:xfrm>
          <a:prstGeom prst="rect">
            <a:avLst/>
          </a:prstGeom>
          <a:noFill/>
          <a:ln w="9525">
            <a:noFill/>
            <a:miter lim="800000"/>
            <a:headEnd/>
            <a:tailEnd/>
          </a:ln>
        </p:spPr>
      </p:pic>
      <p:pic>
        <p:nvPicPr>
          <p:cNvPr id="39945" name="Picture 9" descr="dollars"/>
          <p:cNvPicPr>
            <a:picLocks noChangeAspect="1" noChangeArrowheads="1"/>
          </p:cNvPicPr>
          <p:nvPr/>
        </p:nvPicPr>
        <p:blipFill>
          <a:blip r:embed="rId4" cstate="print"/>
          <a:srcRect/>
          <a:stretch>
            <a:fillRect/>
          </a:stretch>
        </p:blipFill>
        <p:spPr bwMode="auto">
          <a:xfrm>
            <a:off x="76200" y="2590800"/>
            <a:ext cx="2133600" cy="1600200"/>
          </a:xfrm>
          <a:prstGeom prst="rect">
            <a:avLst/>
          </a:prstGeom>
          <a:noFill/>
          <a:ln w="9525">
            <a:noFill/>
            <a:miter lim="800000"/>
            <a:headEnd/>
            <a:tailEnd/>
          </a:ln>
        </p:spPr>
      </p:pic>
      <p:pic>
        <p:nvPicPr>
          <p:cNvPr id="39953" name="Picture 2"/>
          <p:cNvPicPr>
            <a:picLocks noChangeAspect="1" noChangeArrowheads="1"/>
          </p:cNvPicPr>
          <p:nvPr/>
        </p:nvPicPr>
        <p:blipFill>
          <a:blip r:embed="rId5" cstate="print"/>
          <a:srcRect/>
          <a:stretch>
            <a:fillRect/>
          </a:stretch>
        </p:blipFill>
        <p:spPr bwMode="auto">
          <a:xfrm>
            <a:off x="2590800" y="3429000"/>
            <a:ext cx="4267200" cy="192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6260068"/>
            <a:ext cx="8610600" cy="369332"/>
          </a:xfrm>
          <a:prstGeom prst="rect">
            <a:avLst/>
          </a:prstGeom>
          <a:noFill/>
        </p:spPr>
        <p:txBody>
          <a:bodyPr wrap="square" rtlCol="0">
            <a:spAutoFit/>
          </a:bodyPr>
          <a:lstStyle/>
          <a:p>
            <a:pPr algn="ctr"/>
            <a:r>
              <a:rPr lang="en-US" b="1" dirty="0" smtClean="0"/>
              <a:t>Bioelectronics &amp; </a:t>
            </a:r>
            <a:r>
              <a:rPr lang="en-US" b="1" dirty="0" err="1" smtClean="0"/>
              <a:t>Bionanotechnology</a:t>
            </a:r>
            <a:r>
              <a:rPr lang="en-US" b="1" dirty="0" smtClean="0"/>
              <a:t> group of Prof. </a:t>
            </a:r>
            <a:r>
              <a:rPr lang="en-US" b="1" dirty="0" err="1" smtClean="0"/>
              <a:t>Evgeny</a:t>
            </a:r>
            <a:r>
              <a:rPr lang="en-US" b="1" dirty="0" smtClean="0"/>
              <a:t> Katz, Clarkson </a:t>
            </a:r>
            <a:r>
              <a:rPr lang="en-US" b="1" dirty="0" smtClean="0"/>
              <a:t>University</a:t>
            </a:r>
            <a:endParaRPr lang="en-US" b="1" dirty="0"/>
          </a:p>
        </p:txBody>
      </p:sp>
      <p:pic>
        <p:nvPicPr>
          <p:cNvPr id="2" name="Picture 3"/>
          <p:cNvPicPr>
            <a:picLocks noChangeAspect="1" noChangeArrowheads="1"/>
          </p:cNvPicPr>
          <p:nvPr/>
        </p:nvPicPr>
        <p:blipFill>
          <a:blip r:embed="rId2" cstate="print"/>
          <a:srcRect/>
          <a:stretch>
            <a:fillRect/>
          </a:stretch>
        </p:blipFill>
        <p:spPr bwMode="auto">
          <a:xfrm>
            <a:off x="1524000" y="80023"/>
            <a:ext cx="5491161" cy="61683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3"/>
          <p:cNvSpPr>
            <a:spLocks noChangeArrowheads="1"/>
          </p:cNvSpPr>
          <p:nvPr/>
        </p:nvSpPr>
        <p:spPr bwMode="auto">
          <a:xfrm>
            <a:off x="152400" y="990600"/>
            <a:ext cx="2438400" cy="1219200"/>
          </a:xfrm>
          <a:prstGeom prst="wedgeEllipseCallout">
            <a:avLst>
              <a:gd name="adj1" fmla="val 58398"/>
              <a:gd name="adj2" fmla="val 75523"/>
            </a:avLst>
          </a:prstGeom>
          <a:solidFill>
            <a:srgbClr val="FFFF00"/>
          </a:solidFill>
          <a:ln w="9525">
            <a:solidFill>
              <a:schemeClr val="tx1"/>
            </a:solidFill>
            <a:miter lim="800000"/>
            <a:headEnd/>
            <a:tailEnd/>
          </a:ln>
        </p:spPr>
        <p:txBody>
          <a:bodyPr/>
          <a:lstStyle/>
          <a:p>
            <a:pPr algn="ctr" eaLnBrk="0" hangingPunct="0"/>
            <a:endParaRPr lang="en-US" sz="2400">
              <a:latin typeface="Times New Roman" pitchFamily="18" charset="0"/>
            </a:endParaRPr>
          </a:p>
        </p:txBody>
      </p:sp>
      <p:sp>
        <p:nvSpPr>
          <p:cNvPr id="43011" name="Text Box 4"/>
          <p:cNvSpPr txBox="1">
            <a:spLocks noChangeArrowheads="1"/>
          </p:cNvSpPr>
          <p:nvPr/>
        </p:nvSpPr>
        <p:spPr bwMode="auto">
          <a:xfrm>
            <a:off x="228600" y="1143000"/>
            <a:ext cx="2209800" cy="822325"/>
          </a:xfrm>
          <a:prstGeom prst="rect">
            <a:avLst/>
          </a:prstGeom>
          <a:noFill/>
          <a:ln w="9525">
            <a:noFill/>
            <a:miter lim="800000"/>
            <a:headEnd/>
            <a:tailEnd/>
          </a:ln>
        </p:spPr>
        <p:txBody>
          <a:bodyPr>
            <a:spAutoFit/>
          </a:bodyPr>
          <a:lstStyle/>
          <a:p>
            <a:pPr algn="ctr" rtl="1">
              <a:spcBef>
                <a:spcPct val="50000"/>
              </a:spcBef>
            </a:pPr>
            <a:r>
              <a:rPr lang="en-US" sz="2400" b="1">
                <a:latin typeface="Times New Roman" pitchFamily="18" charset="0"/>
              </a:rPr>
              <a:t>Thank you! Any questions?</a:t>
            </a:r>
          </a:p>
        </p:txBody>
      </p:sp>
      <p:sp>
        <p:nvSpPr>
          <p:cNvPr id="43012" name="Text Box 5"/>
          <p:cNvSpPr txBox="1">
            <a:spLocks noChangeArrowheads="1"/>
          </p:cNvSpPr>
          <p:nvPr/>
        </p:nvSpPr>
        <p:spPr bwMode="auto">
          <a:xfrm>
            <a:off x="1752600" y="6400800"/>
            <a:ext cx="5867400" cy="307777"/>
          </a:xfrm>
          <a:prstGeom prst="rect">
            <a:avLst/>
          </a:prstGeom>
          <a:noFill/>
          <a:ln w="9525">
            <a:noFill/>
            <a:miter lim="800000"/>
            <a:headEnd/>
            <a:tailEnd/>
          </a:ln>
        </p:spPr>
        <p:txBody>
          <a:bodyPr wrap="square">
            <a:spAutoFit/>
          </a:bodyPr>
          <a:lstStyle/>
          <a:p>
            <a:pPr algn="ctr">
              <a:spcBef>
                <a:spcPct val="50000"/>
              </a:spcBef>
            </a:pPr>
            <a:r>
              <a:rPr lang="en-US" sz="1400" b="1" dirty="0" err="1" smtClean="0"/>
              <a:t>Evgeny</a:t>
            </a:r>
            <a:r>
              <a:rPr lang="en-US" sz="1400" b="1" dirty="0" smtClean="0"/>
              <a:t> </a:t>
            </a:r>
            <a:r>
              <a:rPr lang="en-US" sz="1400" b="1" dirty="0"/>
              <a:t>Katz, Dept. of Chemistry &amp; </a:t>
            </a:r>
            <a:r>
              <a:rPr lang="en-US" sz="1400" b="1" dirty="0" err="1"/>
              <a:t>Biomolecular</a:t>
            </a:r>
            <a:r>
              <a:rPr lang="en-US" sz="1400" b="1" dirty="0"/>
              <a:t> Science, Clarkson University</a:t>
            </a:r>
          </a:p>
        </p:txBody>
      </p:sp>
      <p:pic>
        <p:nvPicPr>
          <p:cNvPr id="43013" name="Picture 2"/>
          <p:cNvPicPr>
            <a:picLocks noChangeAspect="1" noChangeArrowheads="1"/>
          </p:cNvPicPr>
          <p:nvPr/>
        </p:nvPicPr>
        <p:blipFill>
          <a:blip r:embed="rId3" cstate="print"/>
          <a:srcRect/>
          <a:stretch>
            <a:fillRect/>
          </a:stretch>
        </p:blipFill>
        <p:spPr bwMode="auto">
          <a:xfrm>
            <a:off x="2749550" y="685800"/>
            <a:ext cx="36449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ctrTitle"/>
          </p:nvPr>
        </p:nvSpPr>
        <p:spPr>
          <a:xfrm>
            <a:off x="1143000" y="152400"/>
            <a:ext cx="6629400" cy="990600"/>
          </a:xfrm>
        </p:spPr>
        <p:txBody>
          <a:bodyPr>
            <a:normAutofit fontScale="90000"/>
          </a:bodyPr>
          <a:lstStyle/>
          <a:p>
            <a:r>
              <a:rPr lang="en-US" sz="4000" b="1" dirty="0" smtClean="0">
                <a:latin typeface="Arial" pitchFamily="34" charset="0"/>
                <a:cs typeface="Times New Roman" pitchFamily="18" charset="0"/>
              </a:rPr>
              <a:t>Enzyme-Based </a:t>
            </a:r>
            <a:r>
              <a:rPr lang="en-US" sz="4000" b="1" dirty="0" err="1" smtClean="0">
                <a:latin typeface="Arial" pitchFamily="34" charset="0"/>
                <a:cs typeface="Times New Roman" pitchFamily="18" charset="0"/>
              </a:rPr>
              <a:t>Biofuel</a:t>
            </a:r>
            <a:r>
              <a:rPr lang="en-US" sz="4000" b="1" dirty="0" smtClean="0">
                <a:latin typeface="Arial" pitchFamily="34" charset="0"/>
                <a:cs typeface="Times New Roman" pitchFamily="18" charset="0"/>
              </a:rPr>
              <a:t> </a:t>
            </a:r>
            <a:r>
              <a:rPr lang="en-US" sz="4000" b="1" dirty="0">
                <a:latin typeface="Arial" pitchFamily="34" charset="0"/>
                <a:cs typeface="Times New Roman" pitchFamily="18" charset="0"/>
              </a:rPr>
              <a:t>Cells</a:t>
            </a:r>
            <a:r>
              <a:rPr lang="en-US" b="1" dirty="0">
                <a:latin typeface="Arial" pitchFamily="34" charset="0"/>
                <a:cs typeface="Arial" pitchFamily="34" charset="0"/>
              </a:rPr>
              <a:t> </a:t>
            </a:r>
          </a:p>
        </p:txBody>
      </p:sp>
      <p:pic>
        <p:nvPicPr>
          <p:cNvPr id="323588" name="Picture 4" descr="fuel_cell_fantasy"/>
          <p:cNvPicPr>
            <a:picLocks noChangeAspect="1" noChangeArrowheads="1"/>
          </p:cNvPicPr>
          <p:nvPr/>
        </p:nvPicPr>
        <p:blipFill>
          <a:blip r:embed="rId2" cstate="print"/>
          <a:srcRect/>
          <a:stretch>
            <a:fillRect/>
          </a:stretch>
        </p:blipFill>
        <p:spPr bwMode="auto">
          <a:xfrm>
            <a:off x="1617663" y="1295400"/>
            <a:ext cx="5545137" cy="4567238"/>
          </a:xfrm>
          <a:prstGeom prst="rect">
            <a:avLst/>
          </a:prstGeom>
          <a:noFill/>
        </p:spPr>
      </p:pic>
      <p:sp>
        <p:nvSpPr>
          <p:cNvPr id="323589" name="Text Box 5"/>
          <p:cNvSpPr txBox="1">
            <a:spLocks noChangeArrowheads="1"/>
          </p:cNvSpPr>
          <p:nvPr/>
        </p:nvSpPr>
        <p:spPr bwMode="auto">
          <a:xfrm>
            <a:off x="1066800" y="5867400"/>
            <a:ext cx="2667000" cy="457200"/>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sz="2400" b="1" kern="1200" dirty="0">
                <a:solidFill>
                  <a:srgbClr val="000000"/>
                </a:solidFill>
                <a:latin typeface="Arial" pitchFamily="34" charset="0"/>
                <a:ea typeface="+mn-ea"/>
                <a:cs typeface="+mn-cs"/>
              </a:rPr>
              <a:t>Anode example</a:t>
            </a:r>
          </a:p>
        </p:txBody>
      </p:sp>
      <p:sp>
        <p:nvSpPr>
          <p:cNvPr id="323590" name="Text Box 6"/>
          <p:cNvSpPr txBox="1">
            <a:spLocks noChangeArrowheads="1"/>
          </p:cNvSpPr>
          <p:nvPr/>
        </p:nvSpPr>
        <p:spPr bwMode="auto">
          <a:xfrm>
            <a:off x="4953000" y="5867400"/>
            <a:ext cx="2971800" cy="457200"/>
          </a:xfrm>
          <a:prstGeom prst="rect">
            <a:avLst/>
          </a:prstGeom>
          <a:noFill/>
          <a:ln w="9525">
            <a:noFill/>
            <a:miter lim="800000"/>
            <a:headEnd/>
            <a:tailEnd/>
          </a:ln>
          <a:effectLst/>
        </p:spPr>
        <p:txBody>
          <a:bodyPr>
            <a:spAutoFit/>
          </a:bodyPr>
          <a:lstStyle/>
          <a:p>
            <a:pPr algn="ctr" rtl="1" fontAlgn="base">
              <a:spcBef>
                <a:spcPct val="50000"/>
              </a:spcBef>
              <a:spcAft>
                <a:spcPct val="0"/>
              </a:spcAft>
            </a:pPr>
            <a:r>
              <a:rPr lang="en-US" sz="2400" b="1" kern="1200">
                <a:solidFill>
                  <a:srgbClr val="000000"/>
                </a:solidFill>
                <a:latin typeface="Arial" pitchFamily="34" charset="0"/>
                <a:ea typeface="+mn-ea"/>
                <a:cs typeface="+mn-cs"/>
              </a:rPr>
              <a:t>Cathode example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1143000"/>
            <a:ext cx="7239000" cy="4419600"/>
          </a:xfrm>
          <a:prstGeom prst="rect">
            <a:avLst/>
          </a:prstGeom>
          <a:noFill/>
          <a:ln w="9525">
            <a:noFill/>
            <a:miter lim="800000"/>
            <a:headEnd/>
            <a:tailEnd/>
          </a:ln>
        </p:spPr>
      </p:pic>
      <p:sp>
        <p:nvSpPr>
          <p:cNvPr id="3" name="TextBox 2"/>
          <p:cNvSpPr txBox="1"/>
          <p:nvPr/>
        </p:nvSpPr>
        <p:spPr>
          <a:xfrm>
            <a:off x="838200" y="304800"/>
            <a:ext cx="7620000" cy="523220"/>
          </a:xfrm>
          <a:prstGeom prst="rect">
            <a:avLst/>
          </a:prstGeom>
          <a:noFill/>
        </p:spPr>
        <p:txBody>
          <a:bodyPr wrap="square" rtlCol="0">
            <a:spAutoFit/>
          </a:bodyPr>
          <a:lstStyle/>
          <a:p>
            <a:pPr algn="ctr"/>
            <a:r>
              <a:rPr lang="en-US" sz="2800" b="1" dirty="0" err="1" smtClean="0"/>
              <a:t>Biofuel</a:t>
            </a:r>
            <a:r>
              <a:rPr lang="en-US" sz="2800" b="1" dirty="0" smtClean="0"/>
              <a:t> cell implanted in snail for </a:t>
            </a:r>
            <a:r>
              <a:rPr lang="en-US" sz="2800" b="1" i="1" dirty="0" smtClean="0"/>
              <a:t>in vivo </a:t>
            </a:r>
            <a:r>
              <a:rPr lang="en-US" sz="2800" b="1" dirty="0" smtClean="0"/>
              <a:t>operation</a:t>
            </a:r>
            <a:endParaRPr lang="en-US" sz="2800" b="1" dirty="0"/>
          </a:p>
        </p:txBody>
      </p:sp>
      <p:sp>
        <p:nvSpPr>
          <p:cNvPr id="4" name="TextBox 3"/>
          <p:cNvSpPr txBox="1"/>
          <p:nvPr/>
        </p:nvSpPr>
        <p:spPr>
          <a:xfrm>
            <a:off x="1295400" y="6096000"/>
            <a:ext cx="6781800" cy="646331"/>
          </a:xfrm>
          <a:prstGeom prst="rect">
            <a:avLst/>
          </a:prstGeom>
          <a:noFill/>
        </p:spPr>
        <p:txBody>
          <a:bodyPr wrap="square" rtlCol="0">
            <a:spAutoFit/>
          </a:bodyPr>
          <a:lstStyle/>
          <a:p>
            <a:r>
              <a:rPr lang="en-US" dirty="0" smtClean="0"/>
              <a:t>L. </a:t>
            </a:r>
            <a:r>
              <a:rPr lang="en-US" dirty="0" err="1" smtClean="0"/>
              <a:t>Halámková</a:t>
            </a:r>
            <a:r>
              <a:rPr lang="en-US" dirty="0" smtClean="0"/>
              <a:t>, J. </a:t>
            </a:r>
            <a:r>
              <a:rPr lang="en-US" dirty="0" err="1" smtClean="0"/>
              <a:t>Halámek</a:t>
            </a:r>
            <a:r>
              <a:rPr lang="en-US" dirty="0" smtClean="0"/>
              <a:t>,</a:t>
            </a:r>
            <a:r>
              <a:rPr lang="en-US" baseline="30000" dirty="0" smtClean="0"/>
              <a:t> </a:t>
            </a:r>
            <a:r>
              <a:rPr lang="en-US" dirty="0" smtClean="0"/>
              <a:t>V. </a:t>
            </a:r>
            <a:r>
              <a:rPr lang="en-US" dirty="0" err="1" smtClean="0"/>
              <a:t>Bocharova</a:t>
            </a:r>
            <a:r>
              <a:rPr lang="en-US" dirty="0" smtClean="0"/>
              <a:t>, A. </a:t>
            </a:r>
            <a:r>
              <a:rPr lang="en-US" dirty="0" err="1" smtClean="0"/>
              <a:t>Szczupak</a:t>
            </a:r>
            <a:r>
              <a:rPr lang="en-US" dirty="0" smtClean="0"/>
              <a:t>, L. </a:t>
            </a:r>
            <a:r>
              <a:rPr lang="en-US" dirty="0" err="1" smtClean="0"/>
              <a:t>Alfonta</a:t>
            </a:r>
            <a:r>
              <a:rPr lang="en-US" dirty="0" smtClean="0"/>
              <a:t>, E. Katz, </a:t>
            </a:r>
            <a:r>
              <a:rPr lang="en-US" i="1" dirty="0" smtClean="0"/>
              <a:t>J. Am. Chem. Soc. </a:t>
            </a:r>
            <a:r>
              <a:rPr lang="en-US" b="1" dirty="0" smtClean="0"/>
              <a:t>2012</a:t>
            </a:r>
            <a:r>
              <a:rPr lang="en-US" dirty="0" smtClean="0"/>
              <a:t>, </a:t>
            </a:r>
            <a:r>
              <a:rPr lang="en-US" i="1" dirty="0" smtClean="0"/>
              <a:t>134</a:t>
            </a:r>
            <a:r>
              <a:rPr lang="en-US" dirty="0" smtClean="0"/>
              <a:t>, 5040-5043.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3505201" y="0"/>
            <a:ext cx="5181599" cy="3885974"/>
          </a:xfrm>
          <a:prstGeom prst="rect">
            <a:avLst/>
          </a:prstGeom>
          <a:noFill/>
          <a:ln w="9525">
            <a:noFill/>
            <a:miter lim="800000"/>
            <a:headEnd/>
            <a:tailEnd/>
          </a:ln>
        </p:spPr>
      </p:pic>
      <p:pic>
        <p:nvPicPr>
          <p:cNvPr id="71683" name="Picture 3"/>
          <p:cNvPicPr>
            <a:picLocks noChangeAspect="1" noChangeArrowheads="1"/>
          </p:cNvPicPr>
          <p:nvPr/>
        </p:nvPicPr>
        <p:blipFill>
          <a:blip r:embed="rId3" cstate="print"/>
          <a:srcRect/>
          <a:stretch>
            <a:fillRect/>
          </a:stretch>
        </p:blipFill>
        <p:spPr bwMode="auto">
          <a:xfrm>
            <a:off x="838200" y="3886200"/>
            <a:ext cx="7464425" cy="2959100"/>
          </a:xfrm>
          <a:prstGeom prst="rect">
            <a:avLst/>
          </a:prstGeom>
          <a:noFill/>
          <a:ln w="9525">
            <a:noFill/>
            <a:miter lim="800000"/>
            <a:headEnd/>
            <a:tailEnd/>
          </a:ln>
        </p:spPr>
      </p:pic>
      <p:pic>
        <p:nvPicPr>
          <p:cNvPr id="71685" name="Picture 5"/>
          <p:cNvPicPr>
            <a:picLocks noChangeAspect="1" noChangeArrowheads="1"/>
          </p:cNvPicPr>
          <p:nvPr/>
        </p:nvPicPr>
        <p:blipFill>
          <a:blip r:embed="rId4" cstate="print"/>
          <a:srcRect/>
          <a:stretch>
            <a:fillRect/>
          </a:stretch>
        </p:blipFill>
        <p:spPr bwMode="auto">
          <a:xfrm>
            <a:off x="619618" y="22225"/>
            <a:ext cx="2885582" cy="386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1462088" y="157163"/>
            <a:ext cx="6219825" cy="654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304800"/>
            <a:ext cx="7620000" cy="523220"/>
          </a:xfrm>
          <a:prstGeom prst="rect">
            <a:avLst/>
          </a:prstGeom>
          <a:noFill/>
        </p:spPr>
        <p:txBody>
          <a:bodyPr wrap="square" rtlCol="0">
            <a:spAutoFit/>
          </a:bodyPr>
          <a:lstStyle/>
          <a:p>
            <a:pPr algn="ctr"/>
            <a:r>
              <a:rPr lang="en-US" sz="2800" b="1" dirty="0" err="1" smtClean="0"/>
              <a:t>Biofuel</a:t>
            </a:r>
            <a:r>
              <a:rPr lang="en-US" sz="2800" b="1" dirty="0" smtClean="0"/>
              <a:t> cell implanted in clam for </a:t>
            </a:r>
            <a:r>
              <a:rPr lang="en-US" sz="2800" b="1" i="1" dirty="0" smtClean="0"/>
              <a:t>in vivo </a:t>
            </a:r>
            <a:r>
              <a:rPr lang="en-US" sz="2800" b="1" dirty="0" smtClean="0"/>
              <a:t>operation</a:t>
            </a:r>
            <a:endParaRPr lang="en-US" sz="2800" b="1" dirty="0"/>
          </a:p>
        </p:txBody>
      </p:sp>
      <p:pic>
        <p:nvPicPr>
          <p:cNvPr id="4101" name="Picture 5"/>
          <p:cNvPicPr>
            <a:picLocks noChangeAspect="1" noChangeArrowheads="1"/>
          </p:cNvPicPr>
          <p:nvPr/>
        </p:nvPicPr>
        <p:blipFill>
          <a:blip r:embed="rId2" cstate="print"/>
          <a:srcRect/>
          <a:stretch>
            <a:fillRect/>
          </a:stretch>
        </p:blipFill>
        <p:spPr bwMode="auto">
          <a:xfrm>
            <a:off x="1320800" y="990600"/>
            <a:ext cx="6502400" cy="4876800"/>
          </a:xfrm>
          <a:prstGeom prst="rect">
            <a:avLst/>
          </a:prstGeom>
          <a:noFill/>
          <a:ln w="9525">
            <a:noFill/>
            <a:miter lim="800000"/>
            <a:headEnd/>
            <a:tailEnd/>
          </a:ln>
        </p:spPr>
      </p:pic>
      <p:sp>
        <p:nvSpPr>
          <p:cNvPr id="4" name="TextBox 3"/>
          <p:cNvSpPr txBox="1"/>
          <p:nvPr/>
        </p:nvSpPr>
        <p:spPr>
          <a:xfrm>
            <a:off x="914400" y="6059269"/>
            <a:ext cx="7467600" cy="646331"/>
          </a:xfrm>
          <a:prstGeom prst="rect">
            <a:avLst/>
          </a:prstGeom>
          <a:noFill/>
        </p:spPr>
        <p:txBody>
          <a:bodyPr wrap="square" rtlCol="0">
            <a:spAutoFit/>
          </a:bodyPr>
          <a:lstStyle/>
          <a:p>
            <a:r>
              <a:rPr lang="en-US" dirty="0" smtClean="0"/>
              <a:t>A. </a:t>
            </a:r>
            <a:r>
              <a:rPr lang="en-US" dirty="0" err="1" smtClean="0"/>
              <a:t>Szczupak</a:t>
            </a:r>
            <a:r>
              <a:rPr lang="en-US" dirty="0" smtClean="0"/>
              <a:t>, J. </a:t>
            </a:r>
            <a:r>
              <a:rPr lang="en-US" dirty="0" err="1" smtClean="0"/>
              <a:t>Halámek</a:t>
            </a:r>
            <a:r>
              <a:rPr lang="en-US" dirty="0" smtClean="0"/>
              <a:t>,</a:t>
            </a:r>
            <a:r>
              <a:rPr lang="en-US" baseline="30000" dirty="0" smtClean="0"/>
              <a:t> </a:t>
            </a:r>
            <a:r>
              <a:rPr lang="en-US" dirty="0" smtClean="0"/>
              <a:t>L. </a:t>
            </a:r>
            <a:r>
              <a:rPr lang="en-US" dirty="0" err="1" smtClean="0"/>
              <a:t>Halámková</a:t>
            </a:r>
            <a:r>
              <a:rPr lang="en-US" dirty="0" smtClean="0"/>
              <a:t>, V. </a:t>
            </a:r>
            <a:r>
              <a:rPr lang="en-US" dirty="0" err="1" smtClean="0"/>
              <a:t>Bocharova</a:t>
            </a:r>
            <a:r>
              <a:rPr lang="en-US" dirty="0" smtClean="0"/>
              <a:t>, L. </a:t>
            </a:r>
            <a:r>
              <a:rPr lang="en-US" dirty="0" err="1" smtClean="0"/>
              <a:t>Alfonta</a:t>
            </a:r>
            <a:r>
              <a:rPr lang="en-US" dirty="0" smtClean="0"/>
              <a:t>, E. Katz, </a:t>
            </a:r>
          </a:p>
          <a:p>
            <a:r>
              <a:rPr lang="en-US" i="1" dirty="0" smtClean="0"/>
              <a:t>Energy &amp; Environmental Science</a:t>
            </a:r>
            <a:r>
              <a:rPr lang="en-US" dirty="0" smtClean="0"/>
              <a:t> </a:t>
            </a:r>
            <a:r>
              <a:rPr lang="en-US" b="1" dirty="0" smtClean="0"/>
              <a:t>2012</a:t>
            </a:r>
            <a:r>
              <a:rPr lang="en-US" dirty="0" smtClean="0"/>
              <a:t>, </a:t>
            </a:r>
            <a:r>
              <a:rPr lang="en-US" i="1" dirty="0" smtClean="0"/>
              <a:t>5</a:t>
            </a:r>
            <a:r>
              <a:rPr lang="en-US" dirty="0" smtClean="0"/>
              <a:t>, </a:t>
            </a:r>
            <a:r>
              <a:rPr lang="en-US" dirty="0" smtClean="0"/>
              <a:t>8891-8895</a:t>
            </a:r>
            <a:r>
              <a:rPr lang="en-US" dirty="0" smtClean="0"/>
              <a:t>.</a:t>
            </a:r>
            <a:endParaRPr lang="en-US"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p:cNvPicPr>
            <a:picLocks noChangeAspect="1" noChangeArrowheads="1"/>
          </p:cNvPicPr>
          <p:nvPr/>
        </p:nvPicPr>
        <p:blipFill>
          <a:blip r:embed="rId2" cstate="print"/>
          <a:srcRect/>
          <a:stretch>
            <a:fillRect/>
          </a:stretch>
        </p:blipFill>
        <p:spPr bwMode="auto">
          <a:xfrm>
            <a:off x="914400" y="0"/>
            <a:ext cx="6486525" cy="3286125"/>
          </a:xfrm>
          <a:prstGeom prst="rect">
            <a:avLst/>
          </a:prstGeom>
          <a:noFill/>
          <a:ln w="9525">
            <a:noFill/>
            <a:miter lim="800000"/>
            <a:headEnd/>
            <a:tailEnd/>
          </a:ln>
        </p:spPr>
      </p:pic>
      <p:pic>
        <p:nvPicPr>
          <p:cNvPr id="72709" name="Picture 5"/>
          <p:cNvPicPr>
            <a:picLocks noChangeAspect="1" noChangeArrowheads="1"/>
          </p:cNvPicPr>
          <p:nvPr/>
        </p:nvPicPr>
        <p:blipFill>
          <a:blip r:embed="rId3" cstate="print"/>
          <a:srcRect/>
          <a:stretch>
            <a:fillRect/>
          </a:stretch>
        </p:blipFill>
        <p:spPr bwMode="auto">
          <a:xfrm>
            <a:off x="1854200" y="3276600"/>
            <a:ext cx="47752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4800" y="914400"/>
            <a:ext cx="8610600" cy="5227063"/>
          </a:xfrm>
          <a:prstGeom prst="rect">
            <a:avLst/>
          </a:prstGeom>
          <a:noFill/>
          <a:ln w="9525">
            <a:noFill/>
            <a:miter lim="800000"/>
            <a:headEnd/>
            <a:tailEnd/>
          </a:ln>
        </p:spPr>
      </p:pic>
      <p:sp>
        <p:nvSpPr>
          <p:cNvPr id="3" name="Text Box 2"/>
          <p:cNvSpPr txBox="1">
            <a:spLocks noChangeArrowheads="1"/>
          </p:cNvSpPr>
          <p:nvPr/>
        </p:nvSpPr>
        <p:spPr bwMode="auto">
          <a:xfrm>
            <a:off x="228600" y="0"/>
            <a:ext cx="8686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t>Getting electrical power for activating electronic devices: From the animal research to biomedical applications</a:t>
            </a:r>
            <a:endParaRPr lang="en-US" sz="2800" b="1" dirty="0"/>
          </a:p>
        </p:txBody>
      </p:sp>
      <p:sp>
        <p:nvSpPr>
          <p:cNvPr id="4" name="TextBox 3"/>
          <p:cNvSpPr txBox="1"/>
          <p:nvPr/>
        </p:nvSpPr>
        <p:spPr>
          <a:xfrm>
            <a:off x="533400" y="6135469"/>
            <a:ext cx="8229600" cy="646331"/>
          </a:xfrm>
          <a:prstGeom prst="rect">
            <a:avLst/>
          </a:prstGeom>
          <a:noFill/>
        </p:spPr>
        <p:txBody>
          <a:bodyPr wrap="square" rtlCol="0">
            <a:spAutoFit/>
          </a:bodyPr>
          <a:lstStyle/>
          <a:p>
            <a:r>
              <a:rPr lang="en-US" dirty="0" smtClean="0"/>
              <a:t>K. </a:t>
            </a:r>
            <a:r>
              <a:rPr lang="en-US" dirty="0" err="1" smtClean="0"/>
              <a:t>MacVittie</a:t>
            </a:r>
            <a:r>
              <a:rPr lang="en-US" dirty="0" smtClean="0"/>
              <a:t>, J. </a:t>
            </a:r>
            <a:r>
              <a:rPr lang="en-US" dirty="0" err="1" smtClean="0"/>
              <a:t>Halámek</a:t>
            </a:r>
            <a:r>
              <a:rPr lang="en-US" dirty="0" smtClean="0"/>
              <a:t>,</a:t>
            </a:r>
            <a:r>
              <a:rPr lang="en-US" baseline="30000" dirty="0" smtClean="0"/>
              <a:t> </a:t>
            </a:r>
            <a:r>
              <a:rPr lang="en-US" dirty="0" smtClean="0"/>
              <a:t>L. </a:t>
            </a:r>
            <a:r>
              <a:rPr lang="en-US" dirty="0" err="1" smtClean="0"/>
              <a:t>Halámková</a:t>
            </a:r>
            <a:r>
              <a:rPr lang="en-US" dirty="0" smtClean="0"/>
              <a:t>, M. Southcott, W.D. Jemison, R. </a:t>
            </a:r>
            <a:r>
              <a:rPr lang="en-US" dirty="0" err="1" smtClean="0"/>
              <a:t>Lobel</a:t>
            </a:r>
            <a:r>
              <a:rPr lang="en-US" dirty="0" smtClean="0"/>
              <a:t>, E. </a:t>
            </a:r>
            <a:r>
              <a:rPr lang="en-US" dirty="0" smtClean="0"/>
              <a:t>Katz, </a:t>
            </a:r>
            <a:r>
              <a:rPr lang="en-US" i="1" dirty="0" smtClean="0"/>
              <a:t>Energy </a:t>
            </a:r>
            <a:r>
              <a:rPr lang="en-US" i="1" dirty="0" smtClean="0"/>
              <a:t>&amp; Environmental Science</a:t>
            </a:r>
            <a:r>
              <a:rPr lang="en-US" dirty="0" smtClean="0"/>
              <a:t> </a:t>
            </a:r>
            <a:r>
              <a:rPr lang="en-US" b="1" dirty="0" smtClean="0"/>
              <a:t>2013</a:t>
            </a:r>
            <a:r>
              <a:rPr lang="en-US" dirty="0" smtClean="0"/>
              <a:t>, </a:t>
            </a:r>
            <a:r>
              <a:rPr lang="en-US" i="1" dirty="0" smtClean="0"/>
              <a:t>6</a:t>
            </a:r>
            <a:r>
              <a:rPr lang="en-US" dirty="0" smtClean="0"/>
              <a:t>, 81-86</a:t>
            </a:r>
            <a:r>
              <a:rPr lang="en-US" dirty="0" smtClean="0"/>
              <a:t>.</a:t>
            </a: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1066800"/>
            <a:ext cx="7543800" cy="5657523"/>
          </a:xfrm>
          <a:prstGeom prst="rect">
            <a:avLst/>
          </a:prstGeom>
          <a:noFill/>
          <a:ln w="9525">
            <a:noFill/>
            <a:miter lim="800000"/>
            <a:headEnd/>
            <a:tailEnd/>
          </a:ln>
        </p:spPr>
      </p:pic>
      <p:sp>
        <p:nvSpPr>
          <p:cNvPr id="3" name="Text Box 2"/>
          <p:cNvSpPr txBox="1">
            <a:spLocks noChangeArrowheads="1"/>
          </p:cNvSpPr>
          <p:nvPr/>
        </p:nvSpPr>
        <p:spPr bwMode="auto">
          <a:xfrm>
            <a:off x="228600" y="76200"/>
            <a:ext cx="8686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t>Activation of a digital watch (as a model device) by the implanted </a:t>
            </a:r>
            <a:r>
              <a:rPr lang="en-US" sz="2800" b="1" dirty="0" err="1" smtClean="0"/>
              <a:t>biofuel</a:t>
            </a:r>
            <a:r>
              <a:rPr lang="en-US" sz="2800" b="1" dirty="0" smtClean="0"/>
              <a:t> cells</a:t>
            </a:r>
            <a:endParaRPr lang="en-US" sz="28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449</Words>
  <Application>Microsoft Office PowerPoint</Application>
  <PresentationFormat>On-screen Show (4:3)</PresentationFormat>
  <Paragraphs>37</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Enzyme-Based Biofuel Cells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Clarkson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ekatz</dc:creator>
  <cp:lastModifiedBy>ekatz</cp:lastModifiedBy>
  <cp:revision>99</cp:revision>
  <dcterms:created xsi:type="dcterms:W3CDTF">2012-03-16T15:55:50Z</dcterms:created>
  <dcterms:modified xsi:type="dcterms:W3CDTF">2013-02-17T18:16:18Z</dcterms:modified>
</cp:coreProperties>
</file>